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38"/>
  </p:notesMasterIdLst>
  <p:handoutMasterIdLst>
    <p:handoutMasterId r:id="rId39"/>
  </p:handoutMasterIdLst>
  <p:sldIdLst>
    <p:sldId id="303" r:id="rId2"/>
    <p:sldId id="314" r:id="rId3"/>
    <p:sldId id="321" r:id="rId4"/>
    <p:sldId id="341" r:id="rId5"/>
    <p:sldId id="258" r:id="rId6"/>
    <p:sldId id="259" r:id="rId7"/>
    <p:sldId id="317" r:id="rId8"/>
    <p:sldId id="326" r:id="rId9"/>
    <p:sldId id="298" r:id="rId10"/>
    <p:sldId id="299" r:id="rId11"/>
    <p:sldId id="313" r:id="rId12"/>
    <p:sldId id="336" r:id="rId13"/>
    <p:sldId id="260" r:id="rId14"/>
    <p:sldId id="311" r:id="rId15"/>
    <p:sldId id="312" r:id="rId16"/>
    <p:sldId id="330" r:id="rId17"/>
    <p:sldId id="306" r:id="rId18"/>
    <p:sldId id="274" r:id="rId19"/>
    <p:sldId id="343" r:id="rId20"/>
    <p:sldId id="262" r:id="rId21"/>
    <p:sldId id="277" r:id="rId22"/>
    <p:sldId id="263" r:id="rId23"/>
    <p:sldId id="342" r:id="rId24"/>
    <p:sldId id="290" r:id="rId25"/>
    <p:sldId id="345" r:id="rId26"/>
    <p:sldId id="331" r:id="rId27"/>
    <p:sldId id="332" r:id="rId28"/>
    <p:sldId id="333" r:id="rId29"/>
    <p:sldId id="334" r:id="rId30"/>
    <p:sldId id="307" r:id="rId31"/>
    <p:sldId id="344" r:id="rId32"/>
    <p:sldId id="335" r:id="rId33"/>
    <p:sldId id="264" r:id="rId34"/>
    <p:sldId id="340" r:id="rId35"/>
    <p:sldId id="339" r:id="rId36"/>
    <p:sldId id="2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11" autoAdjust="0"/>
    <p:restoredTop sz="71429"/>
  </p:normalViewPr>
  <p:slideViewPr>
    <p:cSldViewPr snapToGrid="0" snapToObjects="1">
      <p:cViewPr varScale="1">
        <p:scale>
          <a:sx n="89" d="100"/>
          <a:sy n="89" d="100"/>
        </p:scale>
        <p:origin x="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66E36D-4719-4532-BA50-F66DE5C0927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8FED706-03F2-413A-8E55-19CE05A9F521}">
      <dgm:prSet/>
      <dgm:spPr/>
      <dgm:t>
        <a:bodyPr/>
        <a:lstStyle/>
        <a:p>
          <a:pPr>
            <a:lnSpc>
              <a:spcPct val="100000"/>
            </a:lnSpc>
          </a:pPr>
          <a:r>
            <a:rPr lang="en-US"/>
            <a:t>Two case study sites in Greater London, UK  (2014-2018)</a:t>
          </a:r>
        </a:p>
      </dgm:t>
    </dgm:pt>
    <dgm:pt modelId="{E1109375-8EFC-493A-AB62-1D747A0D052A}" type="parTrans" cxnId="{C1CF4EA7-D2A5-48B8-A6AF-C958C326340D}">
      <dgm:prSet/>
      <dgm:spPr/>
      <dgm:t>
        <a:bodyPr/>
        <a:lstStyle/>
        <a:p>
          <a:endParaRPr lang="en-US"/>
        </a:p>
      </dgm:t>
    </dgm:pt>
    <dgm:pt modelId="{563FEEB7-9ACF-4903-874D-C2F067642853}" type="sibTrans" cxnId="{C1CF4EA7-D2A5-48B8-A6AF-C958C326340D}">
      <dgm:prSet/>
      <dgm:spPr/>
      <dgm:t>
        <a:bodyPr/>
        <a:lstStyle/>
        <a:p>
          <a:endParaRPr lang="en-US"/>
        </a:p>
      </dgm:t>
    </dgm:pt>
    <dgm:pt modelId="{349A10FC-2B23-48E5-ADA6-DB8D27B01B6E}">
      <dgm:prSet/>
      <dgm:spPr/>
      <dgm:t>
        <a:bodyPr/>
        <a:lstStyle/>
        <a:p>
          <a:pPr>
            <a:lnSpc>
              <a:spcPct val="100000"/>
            </a:lnSpc>
          </a:pPr>
          <a:r>
            <a:rPr lang="en-US"/>
            <a:t>Documentary analysis of legal contracts between the Greater London Authority and each non-profit case study organization</a:t>
          </a:r>
        </a:p>
      </dgm:t>
    </dgm:pt>
    <dgm:pt modelId="{C9C5109F-8E82-4FDA-837F-D88A36CECADC}" type="parTrans" cxnId="{73CE380D-A211-4A0D-9618-D72E56D7E303}">
      <dgm:prSet/>
      <dgm:spPr/>
      <dgm:t>
        <a:bodyPr/>
        <a:lstStyle/>
        <a:p>
          <a:endParaRPr lang="en-US"/>
        </a:p>
      </dgm:t>
    </dgm:pt>
    <dgm:pt modelId="{297D4FE0-2A39-41BB-8DC2-3D94847FDC0D}" type="sibTrans" cxnId="{73CE380D-A211-4A0D-9618-D72E56D7E303}">
      <dgm:prSet/>
      <dgm:spPr/>
      <dgm:t>
        <a:bodyPr/>
        <a:lstStyle/>
        <a:p>
          <a:endParaRPr lang="en-US"/>
        </a:p>
      </dgm:t>
    </dgm:pt>
    <dgm:pt modelId="{D72D3BBE-BEB7-4ADC-BA68-9165E8B59B16}">
      <dgm:prSet/>
      <dgm:spPr/>
      <dgm:t>
        <a:bodyPr/>
        <a:lstStyle/>
        <a:p>
          <a:pPr>
            <a:lnSpc>
              <a:spcPct val="100000"/>
            </a:lnSpc>
          </a:pPr>
          <a:r>
            <a:rPr lang="en-US"/>
            <a:t>In-depth semi-structured interviews (n=39 with 25 informants drawn from</a:t>
          </a:r>
          <a:r>
            <a:rPr lang="en-CA"/>
            <a:t> managers and staff in two non-profit organisations</a:t>
          </a:r>
          <a:r>
            <a:rPr lang="en-US"/>
            <a:t>) </a:t>
          </a:r>
        </a:p>
      </dgm:t>
    </dgm:pt>
    <dgm:pt modelId="{3A00AB0D-28C0-4F1C-B9B7-7301C6295B8A}" type="parTrans" cxnId="{A25E6556-5E9A-4C83-981F-8646FB3E7FD5}">
      <dgm:prSet/>
      <dgm:spPr/>
      <dgm:t>
        <a:bodyPr/>
        <a:lstStyle/>
        <a:p>
          <a:endParaRPr lang="en-US"/>
        </a:p>
      </dgm:t>
    </dgm:pt>
    <dgm:pt modelId="{CBA27755-9F77-42FF-8E23-C70A0F502924}" type="sibTrans" cxnId="{A25E6556-5E9A-4C83-981F-8646FB3E7FD5}">
      <dgm:prSet/>
      <dgm:spPr/>
      <dgm:t>
        <a:bodyPr/>
        <a:lstStyle/>
        <a:p>
          <a:endParaRPr lang="en-US"/>
        </a:p>
      </dgm:t>
    </dgm:pt>
    <dgm:pt modelId="{3D7B9313-6C21-478F-A958-9BA8FAF7D582}">
      <dgm:prSet/>
      <dgm:spPr/>
      <dgm:t>
        <a:bodyPr/>
        <a:lstStyle/>
        <a:p>
          <a:pPr>
            <a:lnSpc>
              <a:spcPct val="100000"/>
            </a:lnSpc>
          </a:pPr>
          <a:r>
            <a:rPr lang="en-US"/>
            <a:t>Interviews analysed in NVivo11 </a:t>
          </a:r>
        </a:p>
      </dgm:t>
    </dgm:pt>
    <dgm:pt modelId="{B3647C71-4C75-4FC3-9572-1255CFC3B298}" type="parTrans" cxnId="{6855FBAC-6462-4436-8D45-F54458C29F53}">
      <dgm:prSet/>
      <dgm:spPr/>
      <dgm:t>
        <a:bodyPr/>
        <a:lstStyle/>
        <a:p>
          <a:endParaRPr lang="en-US"/>
        </a:p>
      </dgm:t>
    </dgm:pt>
    <dgm:pt modelId="{E5995038-EC24-49B2-8261-BDCE794CB426}" type="sibTrans" cxnId="{6855FBAC-6462-4436-8D45-F54458C29F53}">
      <dgm:prSet/>
      <dgm:spPr/>
      <dgm:t>
        <a:bodyPr/>
        <a:lstStyle/>
        <a:p>
          <a:endParaRPr lang="en-US"/>
        </a:p>
      </dgm:t>
    </dgm:pt>
    <dgm:pt modelId="{26B73622-8423-4F23-827E-C4F815DFD671}">
      <dgm:prSet/>
      <dgm:spPr/>
      <dgm:t>
        <a:bodyPr/>
        <a:lstStyle/>
        <a:p>
          <a:pPr>
            <a:lnSpc>
              <a:spcPct val="100000"/>
            </a:lnSpc>
          </a:pPr>
          <a:r>
            <a:rPr lang="en-US"/>
            <a:t>Quantitative analysis was impossible due to reporting bias in dataset </a:t>
          </a:r>
        </a:p>
      </dgm:t>
    </dgm:pt>
    <dgm:pt modelId="{116E0089-96C7-470C-8A5D-961A187E0715}" type="parTrans" cxnId="{13B274B0-B709-41F2-8AF8-ACB2B769B61D}">
      <dgm:prSet/>
      <dgm:spPr/>
      <dgm:t>
        <a:bodyPr/>
        <a:lstStyle/>
        <a:p>
          <a:endParaRPr lang="en-US"/>
        </a:p>
      </dgm:t>
    </dgm:pt>
    <dgm:pt modelId="{9B1535B1-7963-47E2-9AD9-66FEF820F384}" type="sibTrans" cxnId="{13B274B0-B709-41F2-8AF8-ACB2B769B61D}">
      <dgm:prSet/>
      <dgm:spPr/>
      <dgm:t>
        <a:bodyPr/>
        <a:lstStyle/>
        <a:p>
          <a:endParaRPr lang="en-US"/>
        </a:p>
      </dgm:t>
    </dgm:pt>
    <dgm:pt modelId="{D6E7F111-40F0-4DF7-8AFB-3F9BD3B339A0}" type="pres">
      <dgm:prSet presAssocID="{1266E36D-4719-4532-BA50-F66DE5C0927C}" presName="root" presStyleCnt="0">
        <dgm:presLayoutVars>
          <dgm:dir/>
          <dgm:resizeHandles val="exact"/>
        </dgm:presLayoutVars>
      </dgm:prSet>
      <dgm:spPr/>
    </dgm:pt>
    <dgm:pt modelId="{ACAF0EC0-0627-4ADF-8B23-A3D83A08380C}" type="pres">
      <dgm:prSet presAssocID="{28FED706-03F2-413A-8E55-19CE05A9F521}" presName="compNode" presStyleCnt="0"/>
      <dgm:spPr/>
    </dgm:pt>
    <dgm:pt modelId="{F16E6FC1-BC47-47BF-A8BF-6BD0C0BEC226}" type="pres">
      <dgm:prSet presAssocID="{28FED706-03F2-413A-8E55-19CE05A9F521}" presName="bgRect" presStyleLbl="bgShp" presStyleIdx="0" presStyleCnt="5"/>
      <dgm:spPr/>
    </dgm:pt>
    <dgm:pt modelId="{5DD7BEB5-086D-4A7C-B797-E30DA64930A3}" type="pres">
      <dgm:prSet presAssocID="{28FED706-03F2-413A-8E55-19CE05A9F52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8CA29991-1A3A-498C-BD3F-C8E2723BD776}" type="pres">
      <dgm:prSet presAssocID="{28FED706-03F2-413A-8E55-19CE05A9F521}" presName="spaceRect" presStyleCnt="0"/>
      <dgm:spPr/>
    </dgm:pt>
    <dgm:pt modelId="{EC0603AA-99AF-4A53-BD9E-652751B6E975}" type="pres">
      <dgm:prSet presAssocID="{28FED706-03F2-413A-8E55-19CE05A9F521}" presName="parTx" presStyleLbl="revTx" presStyleIdx="0" presStyleCnt="5">
        <dgm:presLayoutVars>
          <dgm:chMax val="0"/>
          <dgm:chPref val="0"/>
        </dgm:presLayoutVars>
      </dgm:prSet>
      <dgm:spPr/>
    </dgm:pt>
    <dgm:pt modelId="{656AB982-82DF-4106-8673-B998F1852262}" type="pres">
      <dgm:prSet presAssocID="{563FEEB7-9ACF-4903-874D-C2F067642853}" presName="sibTrans" presStyleCnt="0"/>
      <dgm:spPr/>
    </dgm:pt>
    <dgm:pt modelId="{A3EE0EC8-4C8F-4C70-9DF5-ED4B3D9A00B9}" type="pres">
      <dgm:prSet presAssocID="{349A10FC-2B23-48E5-ADA6-DB8D27B01B6E}" presName="compNode" presStyleCnt="0"/>
      <dgm:spPr/>
    </dgm:pt>
    <dgm:pt modelId="{65160FFF-4C20-41D7-A5BC-43A7A3270D29}" type="pres">
      <dgm:prSet presAssocID="{349A10FC-2B23-48E5-ADA6-DB8D27B01B6E}" presName="bgRect" presStyleLbl="bgShp" presStyleIdx="1" presStyleCnt="5"/>
      <dgm:spPr/>
    </dgm:pt>
    <dgm:pt modelId="{946F694B-CFFC-4D9D-B27F-F6DED0451F89}" type="pres">
      <dgm:prSet presAssocID="{349A10FC-2B23-48E5-ADA6-DB8D27B01B6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FAC29C3B-6D6B-4556-B8EA-68C4A3AB715C}" type="pres">
      <dgm:prSet presAssocID="{349A10FC-2B23-48E5-ADA6-DB8D27B01B6E}" presName="spaceRect" presStyleCnt="0"/>
      <dgm:spPr/>
    </dgm:pt>
    <dgm:pt modelId="{37D66DF4-3D95-409A-8D12-9612714F93D2}" type="pres">
      <dgm:prSet presAssocID="{349A10FC-2B23-48E5-ADA6-DB8D27B01B6E}" presName="parTx" presStyleLbl="revTx" presStyleIdx="1" presStyleCnt="5">
        <dgm:presLayoutVars>
          <dgm:chMax val="0"/>
          <dgm:chPref val="0"/>
        </dgm:presLayoutVars>
      </dgm:prSet>
      <dgm:spPr/>
    </dgm:pt>
    <dgm:pt modelId="{CBD35079-BB00-4ADA-AA89-5DBF7527E6D2}" type="pres">
      <dgm:prSet presAssocID="{297D4FE0-2A39-41BB-8DC2-3D94847FDC0D}" presName="sibTrans" presStyleCnt="0"/>
      <dgm:spPr/>
    </dgm:pt>
    <dgm:pt modelId="{088C2C90-A174-4209-966E-FF9BA3489F10}" type="pres">
      <dgm:prSet presAssocID="{D72D3BBE-BEB7-4ADC-BA68-9165E8B59B16}" presName="compNode" presStyleCnt="0"/>
      <dgm:spPr/>
    </dgm:pt>
    <dgm:pt modelId="{D755AC00-C641-42F1-B464-B484A8487711}" type="pres">
      <dgm:prSet presAssocID="{D72D3BBE-BEB7-4ADC-BA68-9165E8B59B16}" presName="bgRect" presStyleLbl="bgShp" presStyleIdx="2" presStyleCnt="5"/>
      <dgm:spPr/>
    </dgm:pt>
    <dgm:pt modelId="{5E78CE2D-66A3-4DDA-9657-AD962DB503EE}" type="pres">
      <dgm:prSet presAssocID="{D72D3BBE-BEB7-4ADC-BA68-9165E8B59B1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tective"/>
        </a:ext>
      </dgm:extLst>
    </dgm:pt>
    <dgm:pt modelId="{B0690076-3C24-43BA-90BD-16FDFACBC775}" type="pres">
      <dgm:prSet presAssocID="{D72D3BBE-BEB7-4ADC-BA68-9165E8B59B16}" presName="spaceRect" presStyleCnt="0"/>
      <dgm:spPr/>
    </dgm:pt>
    <dgm:pt modelId="{0662F4B6-7C28-4BA9-9DB0-36224355FA1C}" type="pres">
      <dgm:prSet presAssocID="{D72D3BBE-BEB7-4ADC-BA68-9165E8B59B16}" presName="parTx" presStyleLbl="revTx" presStyleIdx="2" presStyleCnt="5">
        <dgm:presLayoutVars>
          <dgm:chMax val="0"/>
          <dgm:chPref val="0"/>
        </dgm:presLayoutVars>
      </dgm:prSet>
      <dgm:spPr/>
    </dgm:pt>
    <dgm:pt modelId="{ACF68F05-EDE1-45E4-85FA-D26F21EC2324}" type="pres">
      <dgm:prSet presAssocID="{CBA27755-9F77-42FF-8E23-C70A0F502924}" presName="sibTrans" presStyleCnt="0"/>
      <dgm:spPr/>
    </dgm:pt>
    <dgm:pt modelId="{DDF3E19C-2E16-4567-B648-99B23ADDF30E}" type="pres">
      <dgm:prSet presAssocID="{3D7B9313-6C21-478F-A958-9BA8FAF7D582}" presName="compNode" presStyleCnt="0"/>
      <dgm:spPr/>
    </dgm:pt>
    <dgm:pt modelId="{F44DA687-0857-4375-BB2D-C61535AABF10}" type="pres">
      <dgm:prSet presAssocID="{3D7B9313-6C21-478F-A958-9BA8FAF7D582}" presName="bgRect" presStyleLbl="bgShp" presStyleIdx="3" presStyleCnt="5"/>
      <dgm:spPr/>
    </dgm:pt>
    <dgm:pt modelId="{F128F5C7-5D65-4306-B3DE-949519D4E86D}" type="pres">
      <dgm:prSet presAssocID="{3D7B9313-6C21-478F-A958-9BA8FAF7D5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72C7AEE4-3875-4671-8C87-A288B303D08A}" type="pres">
      <dgm:prSet presAssocID="{3D7B9313-6C21-478F-A958-9BA8FAF7D582}" presName="spaceRect" presStyleCnt="0"/>
      <dgm:spPr/>
    </dgm:pt>
    <dgm:pt modelId="{C4274913-B809-45AC-A968-DFEE7139174A}" type="pres">
      <dgm:prSet presAssocID="{3D7B9313-6C21-478F-A958-9BA8FAF7D582}" presName="parTx" presStyleLbl="revTx" presStyleIdx="3" presStyleCnt="5">
        <dgm:presLayoutVars>
          <dgm:chMax val="0"/>
          <dgm:chPref val="0"/>
        </dgm:presLayoutVars>
      </dgm:prSet>
      <dgm:spPr/>
    </dgm:pt>
    <dgm:pt modelId="{6BA5DDA5-EFF4-40A4-BD18-2119522BC3BF}" type="pres">
      <dgm:prSet presAssocID="{E5995038-EC24-49B2-8261-BDCE794CB426}" presName="sibTrans" presStyleCnt="0"/>
      <dgm:spPr/>
    </dgm:pt>
    <dgm:pt modelId="{2EF5A43D-0C81-4EE9-8A93-98D3353553AF}" type="pres">
      <dgm:prSet presAssocID="{26B73622-8423-4F23-827E-C4F815DFD671}" presName="compNode" presStyleCnt="0"/>
      <dgm:spPr/>
    </dgm:pt>
    <dgm:pt modelId="{087A4937-633B-4B6D-8E38-1C5BA74EC3CB}" type="pres">
      <dgm:prSet presAssocID="{26B73622-8423-4F23-827E-C4F815DFD671}" presName="bgRect" presStyleLbl="bgShp" presStyleIdx="4" presStyleCnt="5"/>
      <dgm:spPr/>
    </dgm:pt>
    <dgm:pt modelId="{59D94EE6-00BD-4789-83CE-A21D594BC198}" type="pres">
      <dgm:prSet presAssocID="{26B73622-8423-4F23-827E-C4F815DFD67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ar chart"/>
        </a:ext>
      </dgm:extLst>
    </dgm:pt>
    <dgm:pt modelId="{D1D3D1E5-17A6-4A18-82FF-6A515231DE19}" type="pres">
      <dgm:prSet presAssocID="{26B73622-8423-4F23-827E-C4F815DFD671}" presName="spaceRect" presStyleCnt="0"/>
      <dgm:spPr/>
    </dgm:pt>
    <dgm:pt modelId="{4B77A38E-2B75-4FBA-BE22-F3EE127C281F}" type="pres">
      <dgm:prSet presAssocID="{26B73622-8423-4F23-827E-C4F815DFD671}" presName="parTx" presStyleLbl="revTx" presStyleIdx="4" presStyleCnt="5">
        <dgm:presLayoutVars>
          <dgm:chMax val="0"/>
          <dgm:chPref val="0"/>
        </dgm:presLayoutVars>
      </dgm:prSet>
      <dgm:spPr/>
    </dgm:pt>
  </dgm:ptLst>
  <dgm:cxnLst>
    <dgm:cxn modelId="{73CE380D-A211-4A0D-9618-D72E56D7E303}" srcId="{1266E36D-4719-4532-BA50-F66DE5C0927C}" destId="{349A10FC-2B23-48E5-ADA6-DB8D27B01B6E}" srcOrd="1" destOrd="0" parTransId="{C9C5109F-8E82-4FDA-837F-D88A36CECADC}" sibTransId="{297D4FE0-2A39-41BB-8DC2-3D94847FDC0D}"/>
    <dgm:cxn modelId="{41CE1D2C-C748-482A-BA26-7E51D3DAB10B}" type="presOf" srcId="{D72D3BBE-BEB7-4ADC-BA68-9165E8B59B16}" destId="{0662F4B6-7C28-4BA9-9DB0-36224355FA1C}" srcOrd="0" destOrd="0" presId="urn:microsoft.com/office/officeart/2018/2/layout/IconVerticalSolidList"/>
    <dgm:cxn modelId="{CC862F2F-16D8-47CD-A34D-4438FDAAC701}" type="presOf" srcId="{1266E36D-4719-4532-BA50-F66DE5C0927C}" destId="{D6E7F111-40F0-4DF7-8AFB-3F9BD3B339A0}" srcOrd="0" destOrd="0" presId="urn:microsoft.com/office/officeart/2018/2/layout/IconVerticalSolidList"/>
    <dgm:cxn modelId="{40B0EF4F-ABF3-4B66-833E-C43F73C2FA99}" type="presOf" srcId="{26B73622-8423-4F23-827E-C4F815DFD671}" destId="{4B77A38E-2B75-4FBA-BE22-F3EE127C281F}" srcOrd="0" destOrd="0" presId="urn:microsoft.com/office/officeart/2018/2/layout/IconVerticalSolidList"/>
    <dgm:cxn modelId="{A25E6556-5E9A-4C83-981F-8646FB3E7FD5}" srcId="{1266E36D-4719-4532-BA50-F66DE5C0927C}" destId="{D72D3BBE-BEB7-4ADC-BA68-9165E8B59B16}" srcOrd="2" destOrd="0" parTransId="{3A00AB0D-28C0-4F1C-B9B7-7301C6295B8A}" sibTransId="{CBA27755-9F77-42FF-8E23-C70A0F502924}"/>
    <dgm:cxn modelId="{EB91D36A-23C3-46CB-9FFF-7F18509D63C8}" type="presOf" srcId="{3D7B9313-6C21-478F-A958-9BA8FAF7D582}" destId="{C4274913-B809-45AC-A968-DFEE7139174A}" srcOrd="0" destOrd="0" presId="urn:microsoft.com/office/officeart/2018/2/layout/IconVerticalSolidList"/>
    <dgm:cxn modelId="{C1CF4EA7-D2A5-48B8-A6AF-C958C326340D}" srcId="{1266E36D-4719-4532-BA50-F66DE5C0927C}" destId="{28FED706-03F2-413A-8E55-19CE05A9F521}" srcOrd="0" destOrd="0" parTransId="{E1109375-8EFC-493A-AB62-1D747A0D052A}" sibTransId="{563FEEB7-9ACF-4903-874D-C2F067642853}"/>
    <dgm:cxn modelId="{6855FBAC-6462-4436-8D45-F54458C29F53}" srcId="{1266E36D-4719-4532-BA50-F66DE5C0927C}" destId="{3D7B9313-6C21-478F-A958-9BA8FAF7D582}" srcOrd="3" destOrd="0" parTransId="{B3647C71-4C75-4FC3-9572-1255CFC3B298}" sibTransId="{E5995038-EC24-49B2-8261-BDCE794CB426}"/>
    <dgm:cxn modelId="{13B274B0-B709-41F2-8AF8-ACB2B769B61D}" srcId="{1266E36D-4719-4532-BA50-F66DE5C0927C}" destId="{26B73622-8423-4F23-827E-C4F815DFD671}" srcOrd="4" destOrd="0" parTransId="{116E0089-96C7-470C-8A5D-961A187E0715}" sibTransId="{9B1535B1-7963-47E2-9AD9-66FEF820F384}"/>
    <dgm:cxn modelId="{B38C92D0-7002-4744-9BD1-68F7307F8836}" type="presOf" srcId="{28FED706-03F2-413A-8E55-19CE05A9F521}" destId="{EC0603AA-99AF-4A53-BD9E-652751B6E975}" srcOrd="0" destOrd="0" presId="urn:microsoft.com/office/officeart/2018/2/layout/IconVerticalSolidList"/>
    <dgm:cxn modelId="{5391CBF6-462E-4E35-A06D-39270F5639D0}" type="presOf" srcId="{349A10FC-2B23-48E5-ADA6-DB8D27B01B6E}" destId="{37D66DF4-3D95-409A-8D12-9612714F93D2}" srcOrd="0" destOrd="0" presId="urn:microsoft.com/office/officeart/2018/2/layout/IconVerticalSolidList"/>
    <dgm:cxn modelId="{5816B275-F32A-45C7-8BED-FA491302A2D2}" type="presParOf" srcId="{D6E7F111-40F0-4DF7-8AFB-3F9BD3B339A0}" destId="{ACAF0EC0-0627-4ADF-8B23-A3D83A08380C}" srcOrd="0" destOrd="0" presId="urn:microsoft.com/office/officeart/2018/2/layout/IconVerticalSolidList"/>
    <dgm:cxn modelId="{FDD068F5-62F1-4F9E-A32C-43594A1B2C25}" type="presParOf" srcId="{ACAF0EC0-0627-4ADF-8B23-A3D83A08380C}" destId="{F16E6FC1-BC47-47BF-A8BF-6BD0C0BEC226}" srcOrd="0" destOrd="0" presId="urn:microsoft.com/office/officeart/2018/2/layout/IconVerticalSolidList"/>
    <dgm:cxn modelId="{624D6247-A8AF-47AA-940F-8153B0D40B55}" type="presParOf" srcId="{ACAF0EC0-0627-4ADF-8B23-A3D83A08380C}" destId="{5DD7BEB5-086D-4A7C-B797-E30DA64930A3}" srcOrd="1" destOrd="0" presId="urn:microsoft.com/office/officeart/2018/2/layout/IconVerticalSolidList"/>
    <dgm:cxn modelId="{3BAB2D37-42A5-4BAA-A109-F5644EDECE08}" type="presParOf" srcId="{ACAF0EC0-0627-4ADF-8B23-A3D83A08380C}" destId="{8CA29991-1A3A-498C-BD3F-C8E2723BD776}" srcOrd="2" destOrd="0" presId="urn:microsoft.com/office/officeart/2018/2/layout/IconVerticalSolidList"/>
    <dgm:cxn modelId="{08BC0541-F0FC-4450-AFDE-C5A1835B0CA3}" type="presParOf" srcId="{ACAF0EC0-0627-4ADF-8B23-A3D83A08380C}" destId="{EC0603AA-99AF-4A53-BD9E-652751B6E975}" srcOrd="3" destOrd="0" presId="urn:microsoft.com/office/officeart/2018/2/layout/IconVerticalSolidList"/>
    <dgm:cxn modelId="{720C2FAD-913B-45FB-AEBF-4EF0334730B4}" type="presParOf" srcId="{D6E7F111-40F0-4DF7-8AFB-3F9BD3B339A0}" destId="{656AB982-82DF-4106-8673-B998F1852262}" srcOrd="1" destOrd="0" presId="urn:microsoft.com/office/officeart/2018/2/layout/IconVerticalSolidList"/>
    <dgm:cxn modelId="{E78FE60F-5BCE-4059-87F9-43A78BA5A9D3}" type="presParOf" srcId="{D6E7F111-40F0-4DF7-8AFB-3F9BD3B339A0}" destId="{A3EE0EC8-4C8F-4C70-9DF5-ED4B3D9A00B9}" srcOrd="2" destOrd="0" presId="urn:microsoft.com/office/officeart/2018/2/layout/IconVerticalSolidList"/>
    <dgm:cxn modelId="{B64BE9B1-0797-46D8-B71C-F1639A95DBC3}" type="presParOf" srcId="{A3EE0EC8-4C8F-4C70-9DF5-ED4B3D9A00B9}" destId="{65160FFF-4C20-41D7-A5BC-43A7A3270D29}" srcOrd="0" destOrd="0" presId="urn:microsoft.com/office/officeart/2018/2/layout/IconVerticalSolidList"/>
    <dgm:cxn modelId="{466BB233-2914-4310-864B-FDCE0C7840E4}" type="presParOf" srcId="{A3EE0EC8-4C8F-4C70-9DF5-ED4B3D9A00B9}" destId="{946F694B-CFFC-4D9D-B27F-F6DED0451F89}" srcOrd="1" destOrd="0" presId="urn:microsoft.com/office/officeart/2018/2/layout/IconVerticalSolidList"/>
    <dgm:cxn modelId="{321D2BA0-6ADA-40FC-8238-2EA6D6207FB6}" type="presParOf" srcId="{A3EE0EC8-4C8F-4C70-9DF5-ED4B3D9A00B9}" destId="{FAC29C3B-6D6B-4556-B8EA-68C4A3AB715C}" srcOrd="2" destOrd="0" presId="urn:microsoft.com/office/officeart/2018/2/layout/IconVerticalSolidList"/>
    <dgm:cxn modelId="{DD8C54EF-9BE7-4326-8A17-36B067AE94AA}" type="presParOf" srcId="{A3EE0EC8-4C8F-4C70-9DF5-ED4B3D9A00B9}" destId="{37D66DF4-3D95-409A-8D12-9612714F93D2}" srcOrd="3" destOrd="0" presId="urn:microsoft.com/office/officeart/2018/2/layout/IconVerticalSolidList"/>
    <dgm:cxn modelId="{D0D20331-1ECD-4C69-8815-7E567800050C}" type="presParOf" srcId="{D6E7F111-40F0-4DF7-8AFB-3F9BD3B339A0}" destId="{CBD35079-BB00-4ADA-AA89-5DBF7527E6D2}" srcOrd="3" destOrd="0" presId="urn:microsoft.com/office/officeart/2018/2/layout/IconVerticalSolidList"/>
    <dgm:cxn modelId="{2767FB7E-B57C-42DE-9CA0-11A7702ED93B}" type="presParOf" srcId="{D6E7F111-40F0-4DF7-8AFB-3F9BD3B339A0}" destId="{088C2C90-A174-4209-966E-FF9BA3489F10}" srcOrd="4" destOrd="0" presId="urn:microsoft.com/office/officeart/2018/2/layout/IconVerticalSolidList"/>
    <dgm:cxn modelId="{11552C8C-331F-4B11-AA6C-781B8453AE51}" type="presParOf" srcId="{088C2C90-A174-4209-966E-FF9BA3489F10}" destId="{D755AC00-C641-42F1-B464-B484A8487711}" srcOrd="0" destOrd="0" presId="urn:microsoft.com/office/officeart/2018/2/layout/IconVerticalSolidList"/>
    <dgm:cxn modelId="{746BE747-C02A-44C9-8FAB-B1B891ACA18E}" type="presParOf" srcId="{088C2C90-A174-4209-966E-FF9BA3489F10}" destId="{5E78CE2D-66A3-4DDA-9657-AD962DB503EE}" srcOrd="1" destOrd="0" presId="urn:microsoft.com/office/officeart/2018/2/layout/IconVerticalSolidList"/>
    <dgm:cxn modelId="{F8536F6C-7657-41DB-99E8-86657C41685B}" type="presParOf" srcId="{088C2C90-A174-4209-966E-FF9BA3489F10}" destId="{B0690076-3C24-43BA-90BD-16FDFACBC775}" srcOrd="2" destOrd="0" presId="urn:microsoft.com/office/officeart/2018/2/layout/IconVerticalSolidList"/>
    <dgm:cxn modelId="{F9B0AAA6-ED8B-4E52-B7F0-E8B705E44F7A}" type="presParOf" srcId="{088C2C90-A174-4209-966E-FF9BA3489F10}" destId="{0662F4B6-7C28-4BA9-9DB0-36224355FA1C}" srcOrd="3" destOrd="0" presId="urn:microsoft.com/office/officeart/2018/2/layout/IconVerticalSolidList"/>
    <dgm:cxn modelId="{5A4F0D7A-25B8-402E-8569-A3862A4458FE}" type="presParOf" srcId="{D6E7F111-40F0-4DF7-8AFB-3F9BD3B339A0}" destId="{ACF68F05-EDE1-45E4-85FA-D26F21EC2324}" srcOrd="5" destOrd="0" presId="urn:microsoft.com/office/officeart/2018/2/layout/IconVerticalSolidList"/>
    <dgm:cxn modelId="{A5A9D980-BA3C-44BF-9098-402465C300D9}" type="presParOf" srcId="{D6E7F111-40F0-4DF7-8AFB-3F9BD3B339A0}" destId="{DDF3E19C-2E16-4567-B648-99B23ADDF30E}" srcOrd="6" destOrd="0" presId="urn:microsoft.com/office/officeart/2018/2/layout/IconVerticalSolidList"/>
    <dgm:cxn modelId="{8C3917E5-7E30-4555-B065-38488A9C177D}" type="presParOf" srcId="{DDF3E19C-2E16-4567-B648-99B23ADDF30E}" destId="{F44DA687-0857-4375-BB2D-C61535AABF10}" srcOrd="0" destOrd="0" presId="urn:microsoft.com/office/officeart/2018/2/layout/IconVerticalSolidList"/>
    <dgm:cxn modelId="{F4FB9E14-F74B-4F8C-B0BE-F24FF8C42F3D}" type="presParOf" srcId="{DDF3E19C-2E16-4567-B648-99B23ADDF30E}" destId="{F128F5C7-5D65-4306-B3DE-949519D4E86D}" srcOrd="1" destOrd="0" presId="urn:microsoft.com/office/officeart/2018/2/layout/IconVerticalSolidList"/>
    <dgm:cxn modelId="{CA78EEA3-10C4-48CC-994B-6C4F735F16DE}" type="presParOf" srcId="{DDF3E19C-2E16-4567-B648-99B23ADDF30E}" destId="{72C7AEE4-3875-4671-8C87-A288B303D08A}" srcOrd="2" destOrd="0" presId="urn:microsoft.com/office/officeart/2018/2/layout/IconVerticalSolidList"/>
    <dgm:cxn modelId="{186CB4B5-2AC6-4E66-964F-F1EEAD76B500}" type="presParOf" srcId="{DDF3E19C-2E16-4567-B648-99B23ADDF30E}" destId="{C4274913-B809-45AC-A968-DFEE7139174A}" srcOrd="3" destOrd="0" presId="urn:microsoft.com/office/officeart/2018/2/layout/IconVerticalSolidList"/>
    <dgm:cxn modelId="{DAAA1C5F-C0CB-4BB9-A1A9-6457988D4009}" type="presParOf" srcId="{D6E7F111-40F0-4DF7-8AFB-3F9BD3B339A0}" destId="{6BA5DDA5-EFF4-40A4-BD18-2119522BC3BF}" srcOrd="7" destOrd="0" presId="urn:microsoft.com/office/officeart/2018/2/layout/IconVerticalSolidList"/>
    <dgm:cxn modelId="{D0861FCA-D121-4074-B7E7-02ACD27588FB}" type="presParOf" srcId="{D6E7F111-40F0-4DF7-8AFB-3F9BD3B339A0}" destId="{2EF5A43D-0C81-4EE9-8A93-98D3353553AF}" srcOrd="8" destOrd="0" presId="urn:microsoft.com/office/officeart/2018/2/layout/IconVerticalSolidList"/>
    <dgm:cxn modelId="{D89C112E-DCC3-4879-AD6D-3CD5FB0A5789}" type="presParOf" srcId="{2EF5A43D-0C81-4EE9-8A93-98D3353553AF}" destId="{087A4937-633B-4B6D-8E38-1C5BA74EC3CB}" srcOrd="0" destOrd="0" presId="urn:microsoft.com/office/officeart/2018/2/layout/IconVerticalSolidList"/>
    <dgm:cxn modelId="{E9EF8901-6E60-4C22-B88C-FABB171545ED}" type="presParOf" srcId="{2EF5A43D-0C81-4EE9-8A93-98D3353553AF}" destId="{59D94EE6-00BD-4789-83CE-A21D594BC198}" srcOrd="1" destOrd="0" presId="urn:microsoft.com/office/officeart/2018/2/layout/IconVerticalSolidList"/>
    <dgm:cxn modelId="{5A87DDDE-75B8-48FE-A338-185AF3437982}" type="presParOf" srcId="{2EF5A43D-0C81-4EE9-8A93-98D3353553AF}" destId="{D1D3D1E5-17A6-4A18-82FF-6A515231DE19}" srcOrd="2" destOrd="0" presId="urn:microsoft.com/office/officeart/2018/2/layout/IconVerticalSolidList"/>
    <dgm:cxn modelId="{E090EDB6-632D-4D8E-B87C-44F4868647C3}" type="presParOf" srcId="{2EF5A43D-0C81-4EE9-8A93-98D3353553AF}" destId="{4B77A38E-2B75-4FBA-BE22-F3EE127C281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1A183-69E1-48C7-BC35-6CE19509D98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049D0B6-B15E-4127-82D9-7A100833C0A6}">
      <dgm:prSet/>
      <dgm:spPr/>
      <dgm:t>
        <a:bodyPr/>
        <a:lstStyle/>
        <a:p>
          <a:pPr>
            <a:lnSpc>
              <a:spcPct val="100000"/>
            </a:lnSpc>
          </a:pPr>
          <a:r>
            <a:rPr lang="en-CA"/>
            <a:t>Providers A and B tended to underperform to varying degrees on Outcomes 1 and 3.  </a:t>
          </a:r>
          <a:endParaRPr lang="en-US"/>
        </a:p>
      </dgm:t>
    </dgm:pt>
    <dgm:pt modelId="{F3305118-3665-4642-8AB6-D8112B9663D5}" type="parTrans" cxnId="{7A93D8AD-4029-4C49-ACE0-7C18D833F0E4}">
      <dgm:prSet/>
      <dgm:spPr/>
      <dgm:t>
        <a:bodyPr/>
        <a:lstStyle/>
        <a:p>
          <a:endParaRPr lang="en-US"/>
        </a:p>
      </dgm:t>
    </dgm:pt>
    <dgm:pt modelId="{DADD9AB3-6973-4ED2-9233-825706AB4E6B}" type="sibTrans" cxnId="{7A93D8AD-4029-4C49-ACE0-7C18D833F0E4}">
      <dgm:prSet/>
      <dgm:spPr/>
      <dgm:t>
        <a:bodyPr/>
        <a:lstStyle/>
        <a:p>
          <a:endParaRPr lang="en-US"/>
        </a:p>
      </dgm:t>
    </dgm:pt>
    <dgm:pt modelId="{CDF8D83D-8E2D-4151-BEF6-53AC48533394}">
      <dgm:prSet/>
      <dgm:spPr/>
      <dgm:t>
        <a:bodyPr/>
        <a:lstStyle/>
        <a:p>
          <a:pPr>
            <a:lnSpc>
              <a:spcPct val="100000"/>
            </a:lnSpc>
          </a:pPr>
          <a:r>
            <a:rPr lang="en-CA"/>
            <a:t>Both providers were more successful in meeting, and exceeding, targets associated with sustained accommodation (Outcome 2).  Provider B gained more income from this outcome than Provider A.  </a:t>
          </a:r>
          <a:endParaRPr lang="en-US"/>
        </a:p>
      </dgm:t>
    </dgm:pt>
    <dgm:pt modelId="{CC892A32-A671-4474-8320-1860D0929FC7}" type="parTrans" cxnId="{E98A1A76-8196-4D43-949C-363A140D6521}">
      <dgm:prSet/>
      <dgm:spPr/>
      <dgm:t>
        <a:bodyPr/>
        <a:lstStyle/>
        <a:p>
          <a:endParaRPr lang="en-US"/>
        </a:p>
      </dgm:t>
    </dgm:pt>
    <dgm:pt modelId="{53CE5655-E5A0-42D2-BEEA-B0CFD3C278BF}" type="sibTrans" cxnId="{E98A1A76-8196-4D43-949C-363A140D6521}">
      <dgm:prSet/>
      <dgm:spPr/>
      <dgm:t>
        <a:bodyPr/>
        <a:lstStyle/>
        <a:p>
          <a:endParaRPr lang="en-US"/>
        </a:p>
      </dgm:t>
    </dgm:pt>
    <dgm:pt modelId="{F9A2C4B3-76BA-40CC-AB43-6DEE40F32B94}">
      <dgm:prSet/>
      <dgm:spPr/>
      <dgm:t>
        <a:bodyPr/>
        <a:lstStyle/>
        <a:p>
          <a:pPr>
            <a:lnSpc>
              <a:spcPct val="100000"/>
            </a:lnSpc>
          </a:pPr>
          <a:r>
            <a:rPr lang="en-CA"/>
            <a:t>It is not possible to report whether Provider A or B made surpluses or losses based on the information made available to the research team. </a:t>
          </a:r>
          <a:endParaRPr lang="en-US"/>
        </a:p>
      </dgm:t>
    </dgm:pt>
    <dgm:pt modelId="{D9225557-22A5-4A38-8F4B-C36E1CAFBC2C}" type="parTrans" cxnId="{6D05959D-75CF-45C5-8D77-BDD8A89BB210}">
      <dgm:prSet/>
      <dgm:spPr/>
      <dgm:t>
        <a:bodyPr/>
        <a:lstStyle/>
        <a:p>
          <a:endParaRPr lang="en-US"/>
        </a:p>
      </dgm:t>
    </dgm:pt>
    <dgm:pt modelId="{EBAAC37E-9230-4B2E-A711-DB19BF58C73F}" type="sibTrans" cxnId="{6D05959D-75CF-45C5-8D77-BDD8A89BB210}">
      <dgm:prSet/>
      <dgm:spPr/>
      <dgm:t>
        <a:bodyPr/>
        <a:lstStyle/>
        <a:p>
          <a:endParaRPr lang="en-US"/>
        </a:p>
      </dgm:t>
    </dgm:pt>
    <dgm:pt modelId="{C3475A4C-DD02-4E06-BFD9-9B1EBDCD47FE}" type="pres">
      <dgm:prSet presAssocID="{4101A183-69E1-48C7-BC35-6CE19509D986}" presName="root" presStyleCnt="0">
        <dgm:presLayoutVars>
          <dgm:dir/>
          <dgm:resizeHandles val="exact"/>
        </dgm:presLayoutVars>
      </dgm:prSet>
      <dgm:spPr/>
    </dgm:pt>
    <dgm:pt modelId="{CECEC589-9D67-4926-BDEE-AC89C949AFD6}" type="pres">
      <dgm:prSet presAssocID="{5049D0B6-B15E-4127-82D9-7A100833C0A6}" presName="compNode" presStyleCnt="0"/>
      <dgm:spPr/>
    </dgm:pt>
    <dgm:pt modelId="{AF859B77-F9F8-4E7E-ACCF-0FE6AC01B3A8}" type="pres">
      <dgm:prSet presAssocID="{5049D0B6-B15E-4127-82D9-7A100833C0A6}" presName="bgRect" presStyleLbl="bgShp" presStyleIdx="0" presStyleCnt="3"/>
      <dgm:spPr/>
    </dgm:pt>
    <dgm:pt modelId="{35D11A49-01DD-43C6-82B8-30F971054AB6}" type="pres">
      <dgm:prSet presAssocID="{5049D0B6-B15E-4127-82D9-7A100833C0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E55CFFA7-0FDC-4893-84DC-2CDFD256E981}" type="pres">
      <dgm:prSet presAssocID="{5049D0B6-B15E-4127-82D9-7A100833C0A6}" presName="spaceRect" presStyleCnt="0"/>
      <dgm:spPr/>
    </dgm:pt>
    <dgm:pt modelId="{9D9E6D6B-E795-4FF1-963D-673892B6B639}" type="pres">
      <dgm:prSet presAssocID="{5049D0B6-B15E-4127-82D9-7A100833C0A6}" presName="parTx" presStyleLbl="revTx" presStyleIdx="0" presStyleCnt="3">
        <dgm:presLayoutVars>
          <dgm:chMax val="0"/>
          <dgm:chPref val="0"/>
        </dgm:presLayoutVars>
      </dgm:prSet>
      <dgm:spPr/>
    </dgm:pt>
    <dgm:pt modelId="{FF55FED8-0C33-49C6-B60E-85C022300FB7}" type="pres">
      <dgm:prSet presAssocID="{DADD9AB3-6973-4ED2-9233-825706AB4E6B}" presName="sibTrans" presStyleCnt="0"/>
      <dgm:spPr/>
    </dgm:pt>
    <dgm:pt modelId="{7B6E131A-3BDA-47D9-AE4C-80CCB9623D4A}" type="pres">
      <dgm:prSet presAssocID="{CDF8D83D-8E2D-4151-BEF6-53AC48533394}" presName="compNode" presStyleCnt="0"/>
      <dgm:spPr/>
    </dgm:pt>
    <dgm:pt modelId="{902C7946-51C2-4A90-B5AC-238EEFFE1686}" type="pres">
      <dgm:prSet presAssocID="{CDF8D83D-8E2D-4151-BEF6-53AC48533394}" presName="bgRect" presStyleLbl="bgShp" presStyleIdx="1" presStyleCnt="3"/>
      <dgm:spPr/>
    </dgm:pt>
    <dgm:pt modelId="{8E684D53-74EF-4AEA-83B3-B741091D3753}" type="pres">
      <dgm:prSet presAssocID="{CDF8D83D-8E2D-4151-BEF6-53AC485333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C573EBF9-66DA-4063-A074-48C4D5608521}" type="pres">
      <dgm:prSet presAssocID="{CDF8D83D-8E2D-4151-BEF6-53AC48533394}" presName="spaceRect" presStyleCnt="0"/>
      <dgm:spPr/>
    </dgm:pt>
    <dgm:pt modelId="{0DDCDA99-E683-412E-94F1-8F7F971B00C9}" type="pres">
      <dgm:prSet presAssocID="{CDF8D83D-8E2D-4151-BEF6-53AC48533394}" presName="parTx" presStyleLbl="revTx" presStyleIdx="1" presStyleCnt="3">
        <dgm:presLayoutVars>
          <dgm:chMax val="0"/>
          <dgm:chPref val="0"/>
        </dgm:presLayoutVars>
      </dgm:prSet>
      <dgm:spPr/>
    </dgm:pt>
    <dgm:pt modelId="{31613BF3-DC7C-4DD6-8415-AA4FFC34081A}" type="pres">
      <dgm:prSet presAssocID="{53CE5655-E5A0-42D2-BEEA-B0CFD3C278BF}" presName="sibTrans" presStyleCnt="0"/>
      <dgm:spPr/>
    </dgm:pt>
    <dgm:pt modelId="{11A15141-A53C-4709-B186-159CF7938AAE}" type="pres">
      <dgm:prSet presAssocID="{F9A2C4B3-76BA-40CC-AB43-6DEE40F32B94}" presName="compNode" presStyleCnt="0"/>
      <dgm:spPr/>
    </dgm:pt>
    <dgm:pt modelId="{EA1F6D0C-2EBB-4F56-B937-EF31F6BE8CB1}" type="pres">
      <dgm:prSet presAssocID="{F9A2C4B3-76BA-40CC-AB43-6DEE40F32B94}" presName="bgRect" presStyleLbl="bgShp" presStyleIdx="2" presStyleCnt="3"/>
      <dgm:spPr/>
    </dgm:pt>
    <dgm:pt modelId="{248F22BF-B99A-4DCF-A617-F6B31C07D940}" type="pres">
      <dgm:prSet presAssocID="{F9A2C4B3-76BA-40CC-AB43-6DEE40F32B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2A48D786-B25A-4B36-9038-9920954CDEDA}" type="pres">
      <dgm:prSet presAssocID="{F9A2C4B3-76BA-40CC-AB43-6DEE40F32B94}" presName="spaceRect" presStyleCnt="0"/>
      <dgm:spPr/>
    </dgm:pt>
    <dgm:pt modelId="{D48B8253-FAC2-4F16-8E3F-1B47BB4161F7}" type="pres">
      <dgm:prSet presAssocID="{F9A2C4B3-76BA-40CC-AB43-6DEE40F32B94}" presName="parTx" presStyleLbl="revTx" presStyleIdx="2" presStyleCnt="3">
        <dgm:presLayoutVars>
          <dgm:chMax val="0"/>
          <dgm:chPref val="0"/>
        </dgm:presLayoutVars>
      </dgm:prSet>
      <dgm:spPr/>
    </dgm:pt>
  </dgm:ptLst>
  <dgm:cxnLst>
    <dgm:cxn modelId="{7D26150E-6157-49C4-BACC-F40408857696}" type="presOf" srcId="{F9A2C4B3-76BA-40CC-AB43-6DEE40F32B94}" destId="{D48B8253-FAC2-4F16-8E3F-1B47BB4161F7}" srcOrd="0" destOrd="0" presId="urn:microsoft.com/office/officeart/2018/2/layout/IconVerticalSolidList"/>
    <dgm:cxn modelId="{9308A915-FF31-494F-BD55-C5B780CC9B73}" type="presOf" srcId="{CDF8D83D-8E2D-4151-BEF6-53AC48533394}" destId="{0DDCDA99-E683-412E-94F1-8F7F971B00C9}" srcOrd="0" destOrd="0" presId="urn:microsoft.com/office/officeart/2018/2/layout/IconVerticalSolidList"/>
    <dgm:cxn modelId="{2D64A45F-CFCC-462C-9EAD-6B942D02CD74}" type="presOf" srcId="{4101A183-69E1-48C7-BC35-6CE19509D986}" destId="{C3475A4C-DD02-4E06-BFD9-9B1EBDCD47FE}" srcOrd="0" destOrd="0" presId="urn:microsoft.com/office/officeart/2018/2/layout/IconVerticalSolidList"/>
    <dgm:cxn modelId="{E98A1A76-8196-4D43-949C-363A140D6521}" srcId="{4101A183-69E1-48C7-BC35-6CE19509D986}" destId="{CDF8D83D-8E2D-4151-BEF6-53AC48533394}" srcOrd="1" destOrd="0" parTransId="{CC892A32-A671-4474-8320-1860D0929FC7}" sibTransId="{53CE5655-E5A0-42D2-BEEA-B0CFD3C278BF}"/>
    <dgm:cxn modelId="{34A8AF76-0EC9-4409-B1B6-450519873724}" type="presOf" srcId="{5049D0B6-B15E-4127-82D9-7A100833C0A6}" destId="{9D9E6D6B-E795-4FF1-963D-673892B6B639}" srcOrd="0" destOrd="0" presId="urn:microsoft.com/office/officeart/2018/2/layout/IconVerticalSolidList"/>
    <dgm:cxn modelId="{6D05959D-75CF-45C5-8D77-BDD8A89BB210}" srcId="{4101A183-69E1-48C7-BC35-6CE19509D986}" destId="{F9A2C4B3-76BA-40CC-AB43-6DEE40F32B94}" srcOrd="2" destOrd="0" parTransId="{D9225557-22A5-4A38-8F4B-C36E1CAFBC2C}" sibTransId="{EBAAC37E-9230-4B2E-A711-DB19BF58C73F}"/>
    <dgm:cxn modelId="{7A93D8AD-4029-4C49-ACE0-7C18D833F0E4}" srcId="{4101A183-69E1-48C7-BC35-6CE19509D986}" destId="{5049D0B6-B15E-4127-82D9-7A100833C0A6}" srcOrd="0" destOrd="0" parTransId="{F3305118-3665-4642-8AB6-D8112B9663D5}" sibTransId="{DADD9AB3-6973-4ED2-9233-825706AB4E6B}"/>
    <dgm:cxn modelId="{22678240-8BF1-44B0-8EEA-B73371238262}" type="presParOf" srcId="{C3475A4C-DD02-4E06-BFD9-9B1EBDCD47FE}" destId="{CECEC589-9D67-4926-BDEE-AC89C949AFD6}" srcOrd="0" destOrd="0" presId="urn:microsoft.com/office/officeart/2018/2/layout/IconVerticalSolidList"/>
    <dgm:cxn modelId="{A088D76D-D800-4E29-AE2D-64801DA742DA}" type="presParOf" srcId="{CECEC589-9D67-4926-BDEE-AC89C949AFD6}" destId="{AF859B77-F9F8-4E7E-ACCF-0FE6AC01B3A8}" srcOrd="0" destOrd="0" presId="urn:microsoft.com/office/officeart/2018/2/layout/IconVerticalSolidList"/>
    <dgm:cxn modelId="{CCC54CC2-869C-432B-9769-0D7ACDFA9846}" type="presParOf" srcId="{CECEC589-9D67-4926-BDEE-AC89C949AFD6}" destId="{35D11A49-01DD-43C6-82B8-30F971054AB6}" srcOrd="1" destOrd="0" presId="urn:microsoft.com/office/officeart/2018/2/layout/IconVerticalSolidList"/>
    <dgm:cxn modelId="{8B2A8DB6-7D6D-49D0-B781-2B23F90825A4}" type="presParOf" srcId="{CECEC589-9D67-4926-BDEE-AC89C949AFD6}" destId="{E55CFFA7-0FDC-4893-84DC-2CDFD256E981}" srcOrd="2" destOrd="0" presId="urn:microsoft.com/office/officeart/2018/2/layout/IconVerticalSolidList"/>
    <dgm:cxn modelId="{A2D2264D-284B-419D-8035-7BB864C9900B}" type="presParOf" srcId="{CECEC589-9D67-4926-BDEE-AC89C949AFD6}" destId="{9D9E6D6B-E795-4FF1-963D-673892B6B639}" srcOrd="3" destOrd="0" presId="urn:microsoft.com/office/officeart/2018/2/layout/IconVerticalSolidList"/>
    <dgm:cxn modelId="{F086F3BF-5C2E-4DE4-AE0E-A40F17085123}" type="presParOf" srcId="{C3475A4C-DD02-4E06-BFD9-9B1EBDCD47FE}" destId="{FF55FED8-0C33-49C6-B60E-85C022300FB7}" srcOrd="1" destOrd="0" presId="urn:microsoft.com/office/officeart/2018/2/layout/IconVerticalSolidList"/>
    <dgm:cxn modelId="{A0437C8D-6753-438A-8DA0-5AF39B34DD9E}" type="presParOf" srcId="{C3475A4C-DD02-4E06-BFD9-9B1EBDCD47FE}" destId="{7B6E131A-3BDA-47D9-AE4C-80CCB9623D4A}" srcOrd="2" destOrd="0" presId="urn:microsoft.com/office/officeart/2018/2/layout/IconVerticalSolidList"/>
    <dgm:cxn modelId="{71FF84DE-2E23-47CD-8EFB-66F029030F5C}" type="presParOf" srcId="{7B6E131A-3BDA-47D9-AE4C-80CCB9623D4A}" destId="{902C7946-51C2-4A90-B5AC-238EEFFE1686}" srcOrd="0" destOrd="0" presId="urn:microsoft.com/office/officeart/2018/2/layout/IconVerticalSolidList"/>
    <dgm:cxn modelId="{9A9C9700-D0E9-45F5-9C71-DA9DD0B779C6}" type="presParOf" srcId="{7B6E131A-3BDA-47D9-AE4C-80CCB9623D4A}" destId="{8E684D53-74EF-4AEA-83B3-B741091D3753}" srcOrd="1" destOrd="0" presId="urn:microsoft.com/office/officeart/2018/2/layout/IconVerticalSolidList"/>
    <dgm:cxn modelId="{7B02ED9E-7867-44D8-BA38-DC61C6BBF31C}" type="presParOf" srcId="{7B6E131A-3BDA-47D9-AE4C-80CCB9623D4A}" destId="{C573EBF9-66DA-4063-A074-48C4D5608521}" srcOrd="2" destOrd="0" presId="urn:microsoft.com/office/officeart/2018/2/layout/IconVerticalSolidList"/>
    <dgm:cxn modelId="{728F8F5E-0159-4472-A2D8-524E778F8EAD}" type="presParOf" srcId="{7B6E131A-3BDA-47D9-AE4C-80CCB9623D4A}" destId="{0DDCDA99-E683-412E-94F1-8F7F971B00C9}" srcOrd="3" destOrd="0" presId="urn:microsoft.com/office/officeart/2018/2/layout/IconVerticalSolidList"/>
    <dgm:cxn modelId="{67D1B281-6F09-48C2-A44A-FFA220D63BD9}" type="presParOf" srcId="{C3475A4C-DD02-4E06-BFD9-9B1EBDCD47FE}" destId="{31613BF3-DC7C-4DD6-8415-AA4FFC34081A}" srcOrd="3" destOrd="0" presId="urn:microsoft.com/office/officeart/2018/2/layout/IconVerticalSolidList"/>
    <dgm:cxn modelId="{FD389F77-C3BC-475E-9C8D-2EDE6618E5DE}" type="presParOf" srcId="{C3475A4C-DD02-4E06-BFD9-9B1EBDCD47FE}" destId="{11A15141-A53C-4709-B186-159CF7938AAE}" srcOrd="4" destOrd="0" presId="urn:microsoft.com/office/officeart/2018/2/layout/IconVerticalSolidList"/>
    <dgm:cxn modelId="{4B320D17-E838-4269-8D01-FDB1D234C21C}" type="presParOf" srcId="{11A15141-A53C-4709-B186-159CF7938AAE}" destId="{EA1F6D0C-2EBB-4F56-B937-EF31F6BE8CB1}" srcOrd="0" destOrd="0" presId="urn:microsoft.com/office/officeart/2018/2/layout/IconVerticalSolidList"/>
    <dgm:cxn modelId="{0D4C3CD1-D219-45D9-B9B1-45EA273F40BE}" type="presParOf" srcId="{11A15141-A53C-4709-B186-159CF7938AAE}" destId="{248F22BF-B99A-4DCF-A617-F6B31C07D940}" srcOrd="1" destOrd="0" presId="urn:microsoft.com/office/officeart/2018/2/layout/IconVerticalSolidList"/>
    <dgm:cxn modelId="{EAC50E89-2B14-4CDE-ADD6-759AF77F862F}" type="presParOf" srcId="{11A15141-A53C-4709-B186-159CF7938AAE}" destId="{2A48D786-B25A-4B36-9038-9920954CDEDA}" srcOrd="2" destOrd="0" presId="urn:microsoft.com/office/officeart/2018/2/layout/IconVerticalSolidList"/>
    <dgm:cxn modelId="{74565586-7834-4528-994F-89C8B44B0E3E}" type="presParOf" srcId="{11A15141-A53C-4709-B186-159CF7938AAE}" destId="{D48B8253-FAC2-4F16-8E3F-1B47BB4161F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6FC1-BC47-47BF-A8BF-6BD0C0BEC226}">
      <dsp:nvSpPr>
        <dsp:cNvPr id="0" name=""/>
        <dsp:cNvSpPr/>
      </dsp:nvSpPr>
      <dsp:spPr>
        <a:xfrm>
          <a:off x="0" y="3766"/>
          <a:ext cx="10972800" cy="802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D7BEB5-086D-4A7C-B797-E30DA64930A3}">
      <dsp:nvSpPr>
        <dsp:cNvPr id="0" name=""/>
        <dsp:cNvSpPr/>
      </dsp:nvSpPr>
      <dsp:spPr>
        <a:xfrm>
          <a:off x="242698" y="184286"/>
          <a:ext cx="441269" cy="441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603AA-99AF-4A53-BD9E-652751B6E975}">
      <dsp:nvSpPr>
        <dsp:cNvPr id="0" name=""/>
        <dsp:cNvSpPr/>
      </dsp:nvSpPr>
      <dsp:spPr>
        <a:xfrm>
          <a:off x="926665" y="3766"/>
          <a:ext cx="10046134" cy="80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1" tIns="84911" rIns="84911" bIns="84911" numCol="1" spcCol="1270" anchor="ctr" anchorCtr="0">
          <a:noAutofit/>
        </a:bodyPr>
        <a:lstStyle/>
        <a:p>
          <a:pPr marL="0" lvl="0" indent="0" algn="l" defTabSz="844550">
            <a:lnSpc>
              <a:spcPct val="100000"/>
            </a:lnSpc>
            <a:spcBef>
              <a:spcPct val="0"/>
            </a:spcBef>
            <a:spcAft>
              <a:spcPct val="35000"/>
            </a:spcAft>
            <a:buNone/>
          </a:pPr>
          <a:r>
            <a:rPr lang="en-US" sz="1900" kern="1200"/>
            <a:t>Two case study sites in Greater London, UK  (2014-2018)</a:t>
          </a:r>
        </a:p>
      </dsp:txBody>
      <dsp:txXfrm>
        <a:off x="926665" y="3766"/>
        <a:ext cx="10046134" cy="802308"/>
      </dsp:txXfrm>
    </dsp:sp>
    <dsp:sp modelId="{65160FFF-4C20-41D7-A5BC-43A7A3270D29}">
      <dsp:nvSpPr>
        <dsp:cNvPr id="0" name=""/>
        <dsp:cNvSpPr/>
      </dsp:nvSpPr>
      <dsp:spPr>
        <a:xfrm>
          <a:off x="0" y="1006651"/>
          <a:ext cx="10972800" cy="802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6F694B-CFFC-4D9D-B27F-F6DED0451F89}">
      <dsp:nvSpPr>
        <dsp:cNvPr id="0" name=""/>
        <dsp:cNvSpPr/>
      </dsp:nvSpPr>
      <dsp:spPr>
        <a:xfrm>
          <a:off x="242698" y="1187171"/>
          <a:ext cx="441269" cy="441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66DF4-3D95-409A-8D12-9612714F93D2}">
      <dsp:nvSpPr>
        <dsp:cNvPr id="0" name=""/>
        <dsp:cNvSpPr/>
      </dsp:nvSpPr>
      <dsp:spPr>
        <a:xfrm>
          <a:off x="926665" y="1006651"/>
          <a:ext cx="10046134" cy="80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1" tIns="84911" rIns="84911" bIns="84911" numCol="1" spcCol="1270" anchor="ctr" anchorCtr="0">
          <a:noAutofit/>
        </a:bodyPr>
        <a:lstStyle/>
        <a:p>
          <a:pPr marL="0" lvl="0" indent="0" algn="l" defTabSz="844550">
            <a:lnSpc>
              <a:spcPct val="100000"/>
            </a:lnSpc>
            <a:spcBef>
              <a:spcPct val="0"/>
            </a:spcBef>
            <a:spcAft>
              <a:spcPct val="35000"/>
            </a:spcAft>
            <a:buNone/>
          </a:pPr>
          <a:r>
            <a:rPr lang="en-US" sz="1900" kern="1200"/>
            <a:t>Documentary analysis of legal contracts between the Greater London Authority and each non-profit case study organization</a:t>
          </a:r>
        </a:p>
      </dsp:txBody>
      <dsp:txXfrm>
        <a:off x="926665" y="1006651"/>
        <a:ext cx="10046134" cy="802308"/>
      </dsp:txXfrm>
    </dsp:sp>
    <dsp:sp modelId="{D755AC00-C641-42F1-B464-B484A8487711}">
      <dsp:nvSpPr>
        <dsp:cNvPr id="0" name=""/>
        <dsp:cNvSpPr/>
      </dsp:nvSpPr>
      <dsp:spPr>
        <a:xfrm>
          <a:off x="0" y="2009536"/>
          <a:ext cx="10972800" cy="802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8CE2D-66A3-4DDA-9657-AD962DB503EE}">
      <dsp:nvSpPr>
        <dsp:cNvPr id="0" name=""/>
        <dsp:cNvSpPr/>
      </dsp:nvSpPr>
      <dsp:spPr>
        <a:xfrm>
          <a:off x="242698" y="2190056"/>
          <a:ext cx="441269" cy="441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2F4B6-7C28-4BA9-9DB0-36224355FA1C}">
      <dsp:nvSpPr>
        <dsp:cNvPr id="0" name=""/>
        <dsp:cNvSpPr/>
      </dsp:nvSpPr>
      <dsp:spPr>
        <a:xfrm>
          <a:off x="926665" y="2009536"/>
          <a:ext cx="10046134" cy="80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1" tIns="84911" rIns="84911" bIns="84911" numCol="1" spcCol="1270" anchor="ctr" anchorCtr="0">
          <a:noAutofit/>
        </a:bodyPr>
        <a:lstStyle/>
        <a:p>
          <a:pPr marL="0" lvl="0" indent="0" algn="l" defTabSz="844550">
            <a:lnSpc>
              <a:spcPct val="100000"/>
            </a:lnSpc>
            <a:spcBef>
              <a:spcPct val="0"/>
            </a:spcBef>
            <a:spcAft>
              <a:spcPct val="35000"/>
            </a:spcAft>
            <a:buNone/>
          </a:pPr>
          <a:r>
            <a:rPr lang="en-US" sz="1900" kern="1200"/>
            <a:t>In-depth semi-structured interviews (n=39 with 25 informants drawn from</a:t>
          </a:r>
          <a:r>
            <a:rPr lang="en-CA" sz="1900" kern="1200"/>
            <a:t> managers and staff in two non-profit organisations</a:t>
          </a:r>
          <a:r>
            <a:rPr lang="en-US" sz="1900" kern="1200"/>
            <a:t>) </a:t>
          </a:r>
        </a:p>
      </dsp:txBody>
      <dsp:txXfrm>
        <a:off x="926665" y="2009536"/>
        <a:ext cx="10046134" cy="802308"/>
      </dsp:txXfrm>
    </dsp:sp>
    <dsp:sp modelId="{F44DA687-0857-4375-BB2D-C61535AABF10}">
      <dsp:nvSpPr>
        <dsp:cNvPr id="0" name=""/>
        <dsp:cNvSpPr/>
      </dsp:nvSpPr>
      <dsp:spPr>
        <a:xfrm>
          <a:off x="0" y="3012422"/>
          <a:ext cx="10972800" cy="802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8F5C7-5D65-4306-B3DE-949519D4E86D}">
      <dsp:nvSpPr>
        <dsp:cNvPr id="0" name=""/>
        <dsp:cNvSpPr/>
      </dsp:nvSpPr>
      <dsp:spPr>
        <a:xfrm>
          <a:off x="242698" y="3192941"/>
          <a:ext cx="441269" cy="4412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74913-B809-45AC-A968-DFEE7139174A}">
      <dsp:nvSpPr>
        <dsp:cNvPr id="0" name=""/>
        <dsp:cNvSpPr/>
      </dsp:nvSpPr>
      <dsp:spPr>
        <a:xfrm>
          <a:off x="926665" y="3012422"/>
          <a:ext cx="10046134" cy="80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1" tIns="84911" rIns="84911" bIns="84911" numCol="1" spcCol="1270" anchor="ctr" anchorCtr="0">
          <a:noAutofit/>
        </a:bodyPr>
        <a:lstStyle/>
        <a:p>
          <a:pPr marL="0" lvl="0" indent="0" algn="l" defTabSz="844550">
            <a:lnSpc>
              <a:spcPct val="100000"/>
            </a:lnSpc>
            <a:spcBef>
              <a:spcPct val="0"/>
            </a:spcBef>
            <a:spcAft>
              <a:spcPct val="35000"/>
            </a:spcAft>
            <a:buNone/>
          </a:pPr>
          <a:r>
            <a:rPr lang="en-US" sz="1900" kern="1200"/>
            <a:t>Interviews analysed in NVivo11 </a:t>
          </a:r>
        </a:p>
      </dsp:txBody>
      <dsp:txXfrm>
        <a:off x="926665" y="3012422"/>
        <a:ext cx="10046134" cy="802308"/>
      </dsp:txXfrm>
    </dsp:sp>
    <dsp:sp modelId="{087A4937-633B-4B6D-8E38-1C5BA74EC3CB}">
      <dsp:nvSpPr>
        <dsp:cNvPr id="0" name=""/>
        <dsp:cNvSpPr/>
      </dsp:nvSpPr>
      <dsp:spPr>
        <a:xfrm>
          <a:off x="0" y="4015307"/>
          <a:ext cx="10972800" cy="802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94EE6-00BD-4789-83CE-A21D594BC198}">
      <dsp:nvSpPr>
        <dsp:cNvPr id="0" name=""/>
        <dsp:cNvSpPr/>
      </dsp:nvSpPr>
      <dsp:spPr>
        <a:xfrm>
          <a:off x="242698" y="4195826"/>
          <a:ext cx="441269" cy="4412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77A38E-2B75-4FBA-BE22-F3EE127C281F}">
      <dsp:nvSpPr>
        <dsp:cNvPr id="0" name=""/>
        <dsp:cNvSpPr/>
      </dsp:nvSpPr>
      <dsp:spPr>
        <a:xfrm>
          <a:off x="926665" y="4015307"/>
          <a:ext cx="10046134" cy="80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11" tIns="84911" rIns="84911" bIns="84911" numCol="1" spcCol="1270" anchor="ctr" anchorCtr="0">
          <a:noAutofit/>
        </a:bodyPr>
        <a:lstStyle/>
        <a:p>
          <a:pPr marL="0" lvl="0" indent="0" algn="l" defTabSz="844550">
            <a:lnSpc>
              <a:spcPct val="100000"/>
            </a:lnSpc>
            <a:spcBef>
              <a:spcPct val="0"/>
            </a:spcBef>
            <a:spcAft>
              <a:spcPct val="35000"/>
            </a:spcAft>
            <a:buNone/>
          </a:pPr>
          <a:r>
            <a:rPr lang="en-US" sz="1900" kern="1200"/>
            <a:t>Quantitative analysis was impossible due to reporting bias in dataset </a:t>
          </a:r>
        </a:p>
      </dsp:txBody>
      <dsp:txXfrm>
        <a:off x="926665" y="4015307"/>
        <a:ext cx="10046134" cy="80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59B77-F9F8-4E7E-ACCF-0FE6AC01B3A8}">
      <dsp:nvSpPr>
        <dsp:cNvPr id="0" name=""/>
        <dsp:cNvSpPr/>
      </dsp:nvSpPr>
      <dsp:spPr>
        <a:xfrm>
          <a:off x="0" y="588"/>
          <a:ext cx="10972800" cy="1377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11A49-01DD-43C6-82B8-30F971054AB6}">
      <dsp:nvSpPr>
        <dsp:cNvPr id="0" name=""/>
        <dsp:cNvSpPr/>
      </dsp:nvSpPr>
      <dsp:spPr>
        <a:xfrm>
          <a:off x="416603" y="310458"/>
          <a:ext cx="757460" cy="757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E6D6B-E795-4FF1-963D-673892B6B639}">
      <dsp:nvSpPr>
        <dsp:cNvPr id="0" name=""/>
        <dsp:cNvSpPr/>
      </dsp:nvSpPr>
      <dsp:spPr>
        <a:xfrm>
          <a:off x="1590667" y="588"/>
          <a:ext cx="9382132" cy="137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4" tIns="145754" rIns="145754" bIns="145754" numCol="1" spcCol="1270" anchor="ctr" anchorCtr="0">
          <a:noAutofit/>
        </a:bodyPr>
        <a:lstStyle/>
        <a:p>
          <a:pPr marL="0" lvl="0" indent="0" algn="l" defTabSz="1022350">
            <a:lnSpc>
              <a:spcPct val="100000"/>
            </a:lnSpc>
            <a:spcBef>
              <a:spcPct val="0"/>
            </a:spcBef>
            <a:spcAft>
              <a:spcPct val="35000"/>
            </a:spcAft>
            <a:buNone/>
          </a:pPr>
          <a:r>
            <a:rPr lang="en-CA" sz="2300" kern="1200"/>
            <a:t>Providers A and B tended to underperform to varying degrees on Outcomes 1 and 3.  </a:t>
          </a:r>
          <a:endParaRPr lang="en-US" sz="2300" kern="1200"/>
        </a:p>
      </dsp:txBody>
      <dsp:txXfrm>
        <a:off x="1590667" y="588"/>
        <a:ext cx="9382132" cy="1377201"/>
      </dsp:txXfrm>
    </dsp:sp>
    <dsp:sp modelId="{902C7946-51C2-4A90-B5AC-238EEFFE1686}">
      <dsp:nvSpPr>
        <dsp:cNvPr id="0" name=""/>
        <dsp:cNvSpPr/>
      </dsp:nvSpPr>
      <dsp:spPr>
        <a:xfrm>
          <a:off x="0" y="1722090"/>
          <a:ext cx="10972800" cy="1377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684D53-74EF-4AEA-83B3-B741091D3753}">
      <dsp:nvSpPr>
        <dsp:cNvPr id="0" name=""/>
        <dsp:cNvSpPr/>
      </dsp:nvSpPr>
      <dsp:spPr>
        <a:xfrm>
          <a:off x="416603" y="2031960"/>
          <a:ext cx="757460" cy="757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DCDA99-E683-412E-94F1-8F7F971B00C9}">
      <dsp:nvSpPr>
        <dsp:cNvPr id="0" name=""/>
        <dsp:cNvSpPr/>
      </dsp:nvSpPr>
      <dsp:spPr>
        <a:xfrm>
          <a:off x="1590667" y="1722090"/>
          <a:ext cx="9382132" cy="137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4" tIns="145754" rIns="145754" bIns="145754" numCol="1" spcCol="1270" anchor="ctr" anchorCtr="0">
          <a:noAutofit/>
        </a:bodyPr>
        <a:lstStyle/>
        <a:p>
          <a:pPr marL="0" lvl="0" indent="0" algn="l" defTabSz="1022350">
            <a:lnSpc>
              <a:spcPct val="100000"/>
            </a:lnSpc>
            <a:spcBef>
              <a:spcPct val="0"/>
            </a:spcBef>
            <a:spcAft>
              <a:spcPct val="35000"/>
            </a:spcAft>
            <a:buNone/>
          </a:pPr>
          <a:r>
            <a:rPr lang="en-CA" sz="2300" kern="1200"/>
            <a:t>Both providers were more successful in meeting, and exceeding, targets associated with sustained accommodation (Outcome 2).  Provider B gained more income from this outcome than Provider A.  </a:t>
          </a:r>
          <a:endParaRPr lang="en-US" sz="2300" kern="1200"/>
        </a:p>
      </dsp:txBody>
      <dsp:txXfrm>
        <a:off x="1590667" y="1722090"/>
        <a:ext cx="9382132" cy="1377201"/>
      </dsp:txXfrm>
    </dsp:sp>
    <dsp:sp modelId="{EA1F6D0C-2EBB-4F56-B937-EF31F6BE8CB1}">
      <dsp:nvSpPr>
        <dsp:cNvPr id="0" name=""/>
        <dsp:cNvSpPr/>
      </dsp:nvSpPr>
      <dsp:spPr>
        <a:xfrm>
          <a:off x="0" y="3443592"/>
          <a:ext cx="10972800" cy="13772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F22BF-B99A-4DCF-A617-F6B31C07D940}">
      <dsp:nvSpPr>
        <dsp:cNvPr id="0" name=""/>
        <dsp:cNvSpPr/>
      </dsp:nvSpPr>
      <dsp:spPr>
        <a:xfrm>
          <a:off x="416603" y="3753462"/>
          <a:ext cx="757460" cy="757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B8253-FAC2-4F16-8E3F-1B47BB4161F7}">
      <dsp:nvSpPr>
        <dsp:cNvPr id="0" name=""/>
        <dsp:cNvSpPr/>
      </dsp:nvSpPr>
      <dsp:spPr>
        <a:xfrm>
          <a:off x="1590667" y="3443592"/>
          <a:ext cx="9382132" cy="137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54" tIns="145754" rIns="145754" bIns="145754" numCol="1" spcCol="1270" anchor="ctr" anchorCtr="0">
          <a:noAutofit/>
        </a:bodyPr>
        <a:lstStyle/>
        <a:p>
          <a:pPr marL="0" lvl="0" indent="0" algn="l" defTabSz="1022350">
            <a:lnSpc>
              <a:spcPct val="100000"/>
            </a:lnSpc>
            <a:spcBef>
              <a:spcPct val="0"/>
            </a:spcBef>
            <a:spcAft>
              <a:spcPct val="35000"/>
            </a:spcAft>
            <a:buNone/>
          </a:pPr>
          <a:r>
            <a:rPr lang="en-CA" sz="2300" kern="1200"/>
            <a:t>It is not possible to report whether Provider A or B made surpluses or losses based on the information made available to the research team. </a:t>
          </a:r>
          <a:endParaRPr lang="en-US" sz="2300" kern="1200"/>
        </a:p>
      </dsp:txBody>
      <dsp:txXfrm>
        <a:off x="1590667" y="3443592"/>
        <a:ext cx="9382132" cy="13772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28100D-70A7-466A-8EE2-0701A5D4C170}" type="datetimeFigureOut">
              <a:rPr lang="en-GB" smtClean="0"/>
              <a:t>07/11/2023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A327B8-41A4-4C10-AFDC-E5A748555292}" type="slidenum">
              <a:rPr lang="en-GB" smtClean="0"/>
              <a:t>‹#›</a:t>
            </a:fld>
            <a:endParaRPr lang="en-GB"/>
          </a:p>
        </p:txBody>
      </p:sp>
    </p:spTree>
    <p:extLst>
      <p:ext uri="{BB962C8B-B14F-4D97-AF65-F5344CB8AC3E}">
        <p14:creationId xmlns:p14="http://schemas.microsoft.com/office/powerpoint/2010/main" val="1214333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33022-E9E7-BC47-8AC7-081931AD67B8}"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C6E93-F179-0A43-A2CF-0F10A6F28C52}" type="slidenum">
              <a:rPr lang="en-US" smtClean="0"/>
              <a:t>‹#›</a:t>
            </a:fld>
            <a:endParaRPr lang="en-US"/>
          </a:p>
        </p:txBody>
      </p:sp>
    </p:spTree>
    <p:extLst>
      <p:ext uri="{BB962C8B-B14F-4D97-AF65-F5344CB8AC3E}">
        <p14:creationId xmlns:p14="http://schemas.microsoft.com/office/powerpoint/2010/main" val="200647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fld id="{1D7C6E93-F179-0A43-A2CF-0F10A6F28C52}" type="slidenum">
              <a:rPr lang="en-US" smtClean="0"/>
              <a:t>1</a:t>
            </a:fld>
            <a:endParaRPr lang="en-US"/>
          </a:p>
        </p:txBody>
      </p:sp>
    </p:spTree>
    <p:extLst>
      <p:ext uri="{BB962C8B-B14F-4D97-AF65-F5344CB8AC3E}">
        <p14:creationId xmlns:p14="http://schemas.microsoft.com/office/powerpoint/2010/main" val="140257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10</a:t>
            </a:fld>
            <a:endParaRPr lang="en-US"/>
          </a:p>
        </p:txBody>
      </p:sp>
    </p:spTree>
    <p:extLst>
      <p:ext uri="{BB962C8B-B14F-4D97-AF65-F5344CB8AC3E}">
        <p14:creationId xmlns:p14="http://schemas.microsoft.com/office/powerpoint/2010/main" val="420719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11</a:t>
            </a:fld>
            <a:endParaRPr lang="en-US"/>
          </a:p>
        </p:txBody>
      </p:sp>
    </p:spTree>
    <p:extLst>
      <p:ext uri="{BB962C8B-B14F-4D97-AF65-F5344CB8AC3E}">
        <p14:creationId xmlns:p14="http://schemas.microsoft.com/office/powerpoint/2010/main" val="322026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CA" sz="12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7C6E93-F179-0A43-A2CF-0F10A6F28C52}" type="slidenum">
              <a:rPr lang="en-US" smtClean="0"/>
              <a:t>12</a:t>
            </a:fld>
            <a:endParaRPr lang="en-US"/>
          </a:p>
        </p:txBody>
      </p:sp>
    </p:spTree>
    <p:extLst>
      <p:ext uri="{BB962C8B-B14F-4D97-AF65-F5344CB8AC3E}">
        <p14:creationId xmlns:p14="http://schemas.microsoft.com/office/powerpoint/2010/main" val="241071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CA" sz="9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7C6E93-F179-0A43-A2CF-0F10A6F28C52}" type="slidenum">
              <a:rPr lang="en-US" smtClean="0"/>
              <a:t>13</a:t>
            </a:fld>
            <a:endParaRPr lang="en-US"/>
          </a:p>
        </p:txBody>
      </p:sp>
    </p:spTree>
    <p:extLst>
      <p:ext uri="{BB962C8B-B14F-4D97-AF65-F5344CB8AC3E}">
        <p14:creationId xmlns:p14="http://schemas.microsoft.com/office/powerpoint/2010/main" val="275896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14</a:t>
            </a:fld>
            <a:endParaRPr lang="en-US"/>
          </a:p>
        </p:txBody>
      </p:sp>
    </p:spTree>
    <p:extLst>
      <p:ext uri="{BB962C8B-B14F-4D97-AF65-F5344CB8AC3E}">
        <p14:creationId xmlns:p14="http://schemas.microsoft.com/office/powerpoint/2010/main" val="764319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C6E93-F179-0A43-A2CF-0F10A6F28C52}" type="slidenum">
              <a:rPr lang="en-US" smtClean="0"/>
              <a:t>15</a:t>
            </a:fld>
            <a:endParaRPr lang="en-US"/>
          </a:p>
        </p:txBody>
      </p:sp>
    </p:spTree>
    <p:extLst>
      <p:ext uri="{BB962C8B-B14F-4D97-AF65-F5344CB8AC3E}">
        <p14:creationId xmlns:p14="http://schemas.microsoft.com/office/powerpoint/2010/main" val="7529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16</a:t>
            </a:fld>
            <a:endParaRPr lang="en-US"/>
          </a:p>
        </p:txBody>
      </p:sp>
    </p:spTree>
    <p:extLst>
      <p:ext uri="{BB962C8B-B14F-4D97-AF65-F5344CB8AC3E}">
        <p14:creationId xmlns:p14="http://schemas.microsoft.com/office/powerpoint/2010/main" val="152006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17</a:t>
            </a:fld>
            <a:endParaRPr lang="en-US"/>
          </a:p>
        </p:txBody>
      </p:sp>
    </p:spTree>
    <p:extLst>
      <p:ext uri="{BB962C8B-B14F-4D97-AF65-F5344CB8AC3E}">
        <p14:creationId xmlns:p14="http://schemas.microsoft.com/office/powerpoint/2010/main" val="1826931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18</a:t>
            </a:fld>
            <a:endParaRPr lang="en-US"/>
          </a:p>
        </p:txBody>
      </p:sp>
    </p:spTree>
    <p:extLst>
      <p:ext uri="{BB962C8B-B14F-4D97-AF65-F5344CB8AC3E}">
        <p14:creationId xmlns:p14="http://schemas.microsoft.com/office/powerpoint/2010/main" val="62585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19</a:t>
            </a:fld>
            <a:endParaRPr lang="en-US"/>
          </a:p>
        </p:txBody>
      </p:sp>
    </p:spTree>
    <p:extLst>
      <p:ext uri="{BB962C8B-B14F-4D97-AF65-F5344CB8AC3E}">
        <p14:creationId xmlns:p14="http://schemas.microsoft.com/office/powerpoint/2010/main" val="239969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C6E93-F179-0A43-A2CF-0F10A6F28C52}" type="slidenum">
              <a:rPr lang="en-US" smtClean="0"/>
              <a:t>2</a:t>
            </a:fld>
            <a:endParaRPr lang="en-US"/>
          </a:p>
        </p:txBody>
      </p:sp>
    </p:spTree>
    <p:extLst>
      <p:ext uri="{BB962C8B-B14F-4D97-AF65-F5344CB8AC3E}">
        <p14:creationId xmlns:p14="http://schemas.microsoft.com/office/powerpoint/2010/main" val="171898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20</a:t>
            </a:fld>
            <a:endParaRPr lang="en-US"/>
          </a:p>
        </p:txBody>
      </p:sp>
    </p:spTree>
    <p:extLst>
      <p:ext uri="{BB962C8B-B14F-4D97-AF65-F5344CB8AC3E}">
        <p14:creationId xmlns:p14="http://schemas.microsoft.com/office/powerpoint/2010/main" val="1508268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21</a:t>
            </a:fld>
            <a:endParaRPr lang="en-US"/>
          </a:p>
        </p:txBody>
      </p:sp>
    </p:spTree>
    <p:extLst>
      <p:ext uri="{BB962C8B-B14F-4D97-AF65-F5344CB8AC3E}">
        <p14:creationId xmlns:p14="http://schemas.microsoft.com/office/powerpoint/2010/main" val="3019816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22</a:t>
            </a:fld>
            <a:endParaRPr lang="en-US"/>
          </a:p>
        </p:txBody>
      </p:sp>
    </p:spTree>
    <p:extLst>
      <p:ext uri="{BB962C8B-B14F-4D97-AF65-F5344CB8AC3E}">
        <p14:creationId xmlns:p14="http://schemas.microsoft.com/office/powerpoint/2010/main" val="3408552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23</a:t>
            </a:fld>
            <a:endParaRPr lang="en-US"/>
          </a:p>
        </p:txBody>
      </p:sp>
    </p:spTree>
    <p:extLst>
      <p:ext uri="{BB962C8B-B14F-4D97-AF65-F5344CB8AC3E}">
        <p14:creationId xmlns:p14="http://schemas.microsoft.com/office/powerpoint/2010/main" val="2972867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24</a:t>
            </a:fld>
            <a:endParaRPr lang="en-US"/>
          </a:p>
        </p:txBody>
      </p:sp>
    </p:spTree>
    <p:extLst>
      <p:ext uri="{BB962C8B-B14F-4D97-AF65-F5344CB8AC3E}">
        <p14:creationId xmlns:p14="http://schemas.microsoft.com/office/powerpoint/2010/main" val="143263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25</a:t>
            </a:fld>
            <a:endParaRPr lang="en-US"/>
          </a:p>
        </p:txBody>
      </p:sp>
    </p:spTree>
    <p:extLst>
      <p:ext uri="{BB962C8B-B14F-4D97-AF65-F5344CB8AC3E}">
        <p14:creationId xmlns:p14="http://schemas.microsoft.com/office/powerpoint/2010/main" val="1077528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26</a:t>
            </a:fld>
            <a:endParaRPr lang="en-US"/>
          </a:p>
        </p:txBody>
      </p:sp>
    </p:spTree>
    <p:extLst>
      <p:ext uri="{BB962C8B-B14F-4D97-AF65-F5344CB8AC3E}">
        <p14:creationId xmlns:p14="http://schemas.microsoft.com/office/powerpoint/2010/main" val="3601927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27</a:t>
            </a:fld>
            <a:endParaRPr lang="en-US"/>
          </a:p>
        </p:txBody>
      </p:sp>
    </p:spTree>
    <p:extLst>
      <p:ext uri="{BB962C8B-B14F-4D97-AF65-F5344CB8AC3E}">
        <p14:creationId xmlns:p14="http://schemas.microsoft.com/office/powerpoint/2010/main" val="1194507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28</a:t>
            </a:fld>
            <a:endParaRPr lang="en-US"/>
          </a:p>
        </p:txBody>
      </p:sp>
    </p:spTree>
    <p:extLst>
      <p:ext uri="{BB962C8B-B14F-4D97-AF65-F5344CB8AC3E}">
        <p14:creationId xmlns:p14="http://schemas.microsoft.com/office/powerpoint/2010/main" val="3073985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29</a:t>
            </a:fld>
            <a:endParaRPr lang="en-US"/>
          </a:p>
        </p:txBody>
      </p:sp>
    </p:spTree>
    <p:extLst>
      <p:ext uri="{BB962C8B-B14F-4D97-AF65-F5344CB8AC3E}">
        <p14:creationId xmlns:p14="http://schemas.microsoft.com/office/powerpoint/2010/main" val="271015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5ED363-2617-4F02-BCEE-3D2AC1CF7E33}" type="slidenum">
              <a:rPr lang="en-GB" smtClean="0"/>
              <a:t>3</a:t>
            </a:fld>
            <a:endParaRPr lang="en-GB"/>
          </a:p>
        </p:txBody>
      </p:sp>
    </p:spTree>
    <p:extLst>
      <p:ext uri="{BB962C8B-B14F-4D97-AF65-F5344CB8AC3E}">
        <p14:creationId xmlns:p14="http://schemas.microsoft.com/office/powerpoint/2010/main" val="452940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30</a:t>
            </a:fld>
            <a:endParaRPr lang="en-US"/>
          </a:p>
        </p:txBody>
      </p:sp>
    </p:spTree>
    <p:extLst>
      <p:ext uri="{BB962C8B-B14F-4D97-AF65-F5344CB8AC3E}">
        <p14:creationId xmlns:p14="http://schemas.microsoft.com/office/powerpoint/2010/main" val="1994128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31</a:t>
            </a:fld>
            <a:endParaRPr lang="en-US"/>
          </a:p>
        </p:txBody>
      </p:sp>
    </p:spTree>
    <p:extLst>
      <p:ext uri="{BB962C8B-B14F-4D97-AF65-F5344CB8AC3E}">
        <p14:creationId xmlns:p14="http://schemas.microsoft.com/office/powerpoint/2010/main" val="409702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10"/>
          </p:nvPr>
        </p:nvSpPr>
        <p:spPr/>
        <p:txBody>
          <a:bodyPr/>
          <a:lstStyle/>
          <a:p>
            <a:fld id="{1D7C6E93-F179-0A43-A2CF-0F10A6F28C52}" type="slidenum">
              <a:rPr lang="en-US" smtClean="0"/>
              <a:t>32</a:t>
            </a:fld>
            <a:endParaRPr lang="en-US"/>
          </a:p>
        </p:txBody>
      </p:sp>
    </p:spTree>
    <p:extLst>
      <p:ext uri="{BB962C8B-B14F-4D97-AF65-F5344CB8AC3E}">
        <p14:creationId xmlns:p14="http://schemas.microsoft.com/office/powerpoint/2010/main" val="2063748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7C6E93-F179-0A43-A2CF-0F10A6F28C52}" type="slidenum">
              <a:rPr lang="en-US" smtClean="0"/>
              <a:t>33</a:t>
            </a:fld>
            <a:endParaRPr lang="en-US"/>
          </a:p>
        </p:txBody>
      </p:sp>
    </p:spTree>
    <p:extLst>
      <p:ext uri="{BB962C8B-B14F-4D97-AF65-F5344CB8AC3E}">
        <p14:creationId xmlns:p14="http://schemas.microsoft.com/office/powerpoint/2010/main" val="3021243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34</a:t>
            </a:fld>
            <a:endParaRPr lang="en-US"/>
          </a:p>
        </p:txBody>
      </p:sp>
    </p:spTree>
    <p:extLst>
      <p:ext uri="{BB962C8B-B14F-4D97-AF65-F5344CB8AC3E}">
        <p14:creationId xmlns:p14="http://schemas.microsoft.com/office/powerpoint/2010/main" val="387797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35</a:t>
            </a:fld>
            <a:endParaRPr lang="en-US"/>
          </a:p>
        </p:txBody>
      </p:sp>
    </p:spTree>
    <p:extLst>
      <p:ext uri="{BB962C8B-B14F-4D97-AF65-F5344CB8AC3E}">
        <p14:creationId xmlns:p14="http://schemas.microsoft.com/office/powerpoint/2010/main" val="221853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36</a:t>
            </a:fld>
            <a:endParaRPr lang="en-US"/>
          </a:p>
        </p:txBody>
      </p:sp>
    </p:spTree>
    <p:extLst>
      <p:ext uri="{BB962C8B-B14F-4D97-AF65-F5344CB8AC3E}">
        <p14:creationId xmlns:p14="http://schemas.microsoft.com/office/powerpoint/2010/main" val="282322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5ED363-2617-4F02-BCEE-3D2AC1CF7E33}" type="slidenum">
              <a:rPr lang="en-GB" smtClean="0"/>
              <a:t>4</a:t>
            </a:fld>
            <a:endParaRPr lang="en-GB"/>
          </a:p>
        </p:txBody>
      </p:sp>
    </p:spTree>
    <p:extLst>
      <p:ext uri="{BB962C8B-B14F-4D97-AF65-F5344CB8AC3E}">
        <p14:creationId xmlns:p14="http://schemas.microsoft.com/office/powerpoint/2010/main" val="4996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C6E93-F179-0A43-A2CF-0F10A6F28C52}" type="slidenum">
              <a:rPr lang="en-US" smtClean="0"/>
              <a:t>5</a:t>
            </a:fld>
            <a:endParaRPr lang="en-US"/>
          </a:p>
        </p:txBody>
      </p:sp>
    </p:spTree>
    <p:extLst>
      <p:ext uri="{BB962C8B-B14F-4D97-AF65-F5344CB8AC3E}">
        <p14:creationId xmlns:p14="http://schemas.microsoft.com/office/powerpoint/2010/main" val="132925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1D7C6E93-F179-0A43-A2CF-0F10A6F28C52}" type="slidenum">
              <a:rPr lang="en-US" smtClean="0"/>
              <a:t>6</a:t>
            </a:fld>
            <a:endParaRPr lang="en-US"/>
          </a:p>
        </p:txBody>
      </p:sp>
    </p:spTree>
    <p:extLst>
      <p:ext uri="{BB962C8B-B14F-4D97-AF65-F5344CB8AC3E}">
        <p14:creationId xmlns:p14="http://schemas.microsoft.com/office/powerpoint/2010/main" val="101103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7</a:t>
            </a:fld>
            <a:endParaRPr lang="en-US"/>
          </a:p>
        </p:txBody>
      </p:sp>
    </p:spTree>
    <p:extLst>
      <p:ext uri="{BB962C8B-B14F-4D97-AF65-F5344CB8AC3E}">
        <p14:creationId xmlns:p14="http://schemas.microsoft.com/office/powerpoint/2010/main" val="360057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C6E93-F179-0A43-A2CF-0F10A6F28C52}" type="slidenum">
              <a:rPr lang="en-US" smtClean="0"/>
              <a:t>8</a:t>
            </a:fld>
            <a:endParaRPr lang="en-US"/>
          </a:p>
        </p:txBody>
      </p:sp>
    </p:spTree>
    <p:extLst>
      <p:ext uri="{BB962C8B-B14F-4D97-AF65-F5344CB8AC3E}">
        <p14:creationId xmlns:p14="http://schemas.microsoft.com/office/powerpoint/2010/main" val="266079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C6E93-F179-0A43-A2CF-0F10A6F28C52}" type="slidenum">
              <a:rPr lang="en-US" smtClean="0"/>
              <a:t>9</a:t>
            </a:fld>
            <a:endParaRPr lang="en-US"/>
          </a:p>
        </p:txBody>
      </p:sp>
    </p:spTree>
    <p:extLst>
      <p:ext uri="{BB962C8B-B14F-4D97-AF65-F5344CB8AC3E}">
        <p14:creationId xmlns:p14="http://schemas.microsoft.com/office/powerpoint/2010/main" val="207837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A24FE0-B66E-4FCB-A32D-7B83B4D28AAC}"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17101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24FE0-B66E-4FCB-A32D-7B83B4D28AAC}"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1074243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24FE0-B66E-4FCB-A32D-7B83B4D28AAC}"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282092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41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477818"/>
            <a:ext cx="109728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609601" y="279132"/>
            <a:ext cx="89408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235412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55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9132"/>
            <a:ext cx="89408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3" name="Content Placeholder 2"/>
          <p:cNvSpPr>
            <a:spLocks noGrp="1"/>
          </p:cNvSpPr>
          <p:nvPr>
            <p:ph idx="1" hasCustomPrompt="1"/>
          </p:nvPr>
        </p:nvSpPr>
        <p:spPr>
          <a:xfrm>
            <a:off x="609600" y="1477818"/>
            <a:ext cx="109728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8"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03137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477818"/>
            <a:ext cx="109728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609601" y="279132"/>
            <a:ext cx="89408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781853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1919"/>
            <a:ext cx="6815667"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602" y="1491919"/>
            <a:ext cx="4011084"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609602" y="279132"/>
            <a:ext cx="8929509"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06637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491919"/>
            <a:ext cx="6815667" cy="4807281"/>
          </a:xfrm>
          <a:prstGeom prst="rect">
            <a:avLst/>
          </a:prstGeom>
        </p:spPr>
        <p:txBody>
          <a:bodyPr/>
          <a:lstStyle>
            <a:lvl1pPr>
              <a:defRPr sz="1800" baseline="0">
                <a:latin typeface="Open Sans" charset="0"/>
              </a:defRPr>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marL="257244" marR="0" lvl="0" indent="-257244" algn="l" defTabSz="342991"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602" y="1491919"/>
            <a:ext cx="4011084" cy="4807281"/>
          </a:xfrm>
          <a:prstGeom prst="rect">
            <a:avLst/>
          </a:prstGeom>
        </p:spPr>
        <p:txBody>
          <a:bodyPr/>
          <a:lstStyle>
            <a:lvl1pPr marL="0" indent="0">
              <a:buNone/>
              <a:defRPr sz="1800" baseline="0">
                <a:latin typeface="Open Sans" charset="0"/>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9" name="Title 1"/>
          <p:cNvSpPr>
            <a:spLocks noGrp="1"/>
          </p:cNvSpPr>
          <p:nvPr>
            <p:ph type="title" hasCustomPrompt="1"/>
          </p:nvPr>
        </p:nvSpPr>
        <p:spPr>
          <a:xfrm>
            <a:off x="609601" y="279132"/>
            <a:ext cx="8929511"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5"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7"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88835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A24FE0-B66E-4FCB-A32D-7B83B4D28AAC}"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1144739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2607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A24FE0-B66E-4FCB-A32D-7B83B4D28AAC}" type="datetimeFigureOut">
              <a:rPr lang="en-GB" smtClean="0"/>
              <a:t>07/11/2023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304773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A24FE0-B66E-4FCB-A32D-7B83B4D28AAC}"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126358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A24FE0-B66E-4FCB-A32D-7B83B4D28AAC}" type="datetimeFigureOut">
              <a:rPr lang="en-GB" smtClean="0"/>
              <a:t>07/11/2023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135285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A24FE0-B66E-4FCB-A32D-7B83B4D28AAC}" type="datetimeFigureOut">
              <a:rPr lang="en-GB" smtClean="0"/>
              <a:t>07/11/2023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219363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24FE0-B66E-4FCB-A32D-7B83B4D28AAC}" type="datetimeFigureOut">
              <a:rPr lang="en-GB" smtClean="0"/>
              <a:t>07/11/2023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313595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A24FE0-B66E-4FCB-A32D-7B83B4D28AAC}"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396041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A24FE0-B66E-4FCB-A32D-7B83B4D28AAC}" type="datetimeFigureOut">
              <a:rPr lang="en-GB" smtClean="0"/>
              <a:t>07/11/2023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0B9B08-0052-40BE-B1B1-C91C5B481687}" type="slidenum">
              <a:rPr lang="en-GB" smtClean="0"/>
              <a:t>‹#›</a:t>
            </a:fld>
            <a:endParaRPr lang="en-GB"/>
          </a:p>
        </p:txBody>
      </p:sp>
    </p:spTree>
    <p:extLst>
      <p:ext uri="{BB962C8B-B14F-4D97-AF65-F5344CB8AC3E}">
        <p14:creationId xmlns:p14="http://schemas.microsoft.com/office/powerpoint/2010/main" val="227205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24FE0-B66E-4FCB-A32D-7B83B4D28AAC}" type="datetimeFigureOut">
              <a:rPr lang="en-GB" smtClean="0"/>
              <a:t>07/11/2023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B9B08-0052-40BE-B1B1-C91C5B481687}" type="slidenum">
              <a:rPr lang="en-GB" smtClean="0"/>
              <a:t>‹#›</a:t>
            </a:fld>
            <a:endParaRPr lang="en-GB"/>
          </a:p>
        </p:txBody>
      </p:sp>
    </p:spTree>
    <p:extLst>
      <p:ext uri="{BB962C8B-B14F-4D97-AF65-F5344CB8AC3E}">
        <p14:creationId xmlns:p14="http://schemas.microsoft.com/office/powerpoint/2010/main" val="42390621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2" r:id="rId12"/>
    <p:sldLayoutId id="2147483683" r:id="rId13"/>
    <p:sldLayoutId id="2147483662" r:id="rId14"/>
    <p:sldLayoutId id="2147483663" r:id="rId15"/>
    <p:sldLayoutId id="2147483664" r:id="rId16"/>
    <p:sldLayoutId id="2147483665" r:id="rId17"/>
    <p:sldLayoutId id="2147483666" r:id="rId18"/>
    <p:sldLayoutId id="2147483667"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4.jpe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tiff"/><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182980" y="805397"/>
            <a:ext cx="9358312" cy="4893647"/>
          </a:xfrm>
          <a:prstGeom prst="rect">
            <a:avLst/>
          </a:prstGeom>
          <a:noFill/>
        </p:spPr>
        <p:txBody>
          <a:bodyPr wrap="square" rtlCol="0">
            <a:spAutoFit/>
          </a:bodyPr>
          <a:lstStyle/>
          <a:p>
            <a:endParaRPr lang="en-GB" dirty="0"/>
          </a:p>
          <a:p>
            <a:endParaRPr lang="en-GB" dirty="0"/>
          </a:p>
          <a:p>
            <a:pPr algn="ctr"/>
            <a:r>
              <a:rPr lang="en-GB" sz="3200" dirty="0"/>
              <a:t>Impact of incentive contracts on non-profit organisations delivering homelessness interventions through Social Impact Bonds</a:t>
            </a:r>
            <a:endParaRPr lang="en-GB" sz="1400" b="1" dirty="0">
              <a:latin typeface="Open Sans" panose="020B0606030504020204" pitchFamily="34" charset="0"/>
              <a:ea typeface="Open Sans" panose="020B0606030504020204" pitchFamily="34" charset="0"/>
              <a:cs typeface="Open Sans" panose="020B0606030504020204" pitchFamily="34" charset="0"/>
            </a:endParaRPr>
          </a:p>
          <a:p>
            <a:pPr algn="ctr"/>
            <a:endParaRPr lang="de-DE" b="1" dirty="0">
              <a:latin typeface="Open Sans" panose="020B0606030504020204" pitchFamily="34" charset="0"/>
              <a:ea typeface="Open Sans" panose="020B0606030504020204" pitchFamily="34" charset="0"/>
              <a:cs typeface="Open Sans" panose="020B0606030504020204" pitchFamily="34" charset="0"/>
            </a:endParaRPr>
          </a:p>
          <a:p>
            <a:pPr algn="ctr"/>
            <a:endParaRPr lang="de-DE" b="1" dirty="0">
              <a:latin typeface="Open Sans" panose="020B0606030504020204" pitchFamily="34" charset="0"/>
              <a:ea typeface="Open Sans" panose="020B0606030504020204" pitchFamily="34" charset="0"/>
              <a:cs typeface="Open Sans" panose="020B0606030504020204" pitchFamily="34" charset="0"/>
            </a:endParaRPr>
          </a:p>
          <a:p>
            <a:pPr algn="ctr"/>
            <a:r>
              <a:rPr lang="de-DE" b="1" dirty="0">
                <a:latin typeface="Open Sans" panose="020B0606030504020204" pitchFamily="34" charset="0"/>
                <a:ea typeface="Open Sans" panose="020B0606030504020204" pitchFamily="34" charset="0"/>
                <a:cs typeface="Open Sans" panose="020B0606030504020204" pitchFamily="34" charset="0"/>
              </a:rPr>
              <a:t>Stefanie Tan</a:t>
            </a:r>
          </a:p>
          <a:p>
            <a:pPr algn="ctr"/>
            <a:r>
              <a:rPr lang="en-GB" dirty="0">
                <a:latin typeface="Open Sans" panose="020B0606030504020204" pitchFamily="34" charset="0"/>
                <a:ea typeface="Open Sans" panose="020B0606030504020204" pitchFamily="34" charset="0"/>
                <a:cs typeface="Open Sans" panose="020B0606030504020204" pitchFamily="34" charset="0"/>
              </a:rPr>
              <a:t>Postdoctoral fellow</a:t>
            </a:r>
          </a:p>
          <a:p>
            <a:pPr algn="ctr"/>
            <a:r>
              <a:rPr lang="en-GB" dirty="0">
                <a:latin typeface="Open Sans" panose="020B0606030504020204" pitchFamily="34" charset="0"/>
                <a:ea typeface="Open Sans" panose="020B0606030504020204" pitchFamily="34" charset="0"/>
                <a:cs typeface="Open Sans" panose="020B0606030504020204" pitchFamily="34" charset="0"/>
              </a:rPr>
              <a:t>Institute of Health Policy, Management and Evaluation, University of Toronto</a:t>
            </a: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a:p>
            <a:pPr algn="r"/>
            <a:r>
              <a:rPr lang="en-GB" dirty="0">
                <a:solidFill>
                  <a:schemeClr val="tx1">
                    <a:lumMod val="50000"/>
                    <a:lumOff val="50000"/>
                  </a:schemeClr>
                </a:solidFill>
              </a:rPr>
              <a:t>Canadian Centre for Health Economics Seminar Series</a:t>
            </a:r>
          </a:p>
          <a:p>
            <a:pPr algn="r"/>
            <a:r>
              <a:rPr lang="en-GB" dirty="0">
                <a:solidFill>
                  <a:schemeClr val="tx1">
                    <a:lumMod val="50000"/>
                    <a:lumOff val="50000"/>
                  </a:schemeClr>
                </a:solidFill>
              </a:rPr>
              <a:t>27 October 2023</a:t>
            </a:r>
            <a:endParaRPr lang="en-GB" sz="1600" baseline="30000" dirty="0">
              <a:solidFill>
                <a:schemeClr val="tx1">
                  <a:lumMod val="50000"/>
                  <a:lumOff val="50000"/>
                </a:schemeClr>
              </a:solidFill>
            </a:endParaRPr>
          </a:p>
          <a:p>
            <a:pPr algn="ct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piru_rgb.jpg"/>
          <p:cNvPicPr>
            <a:picLocks noChangeAspect="1" noChangeArrowheads="1"/>
          </p:cNvPicPr>
          <p:nvPr/>
        </p:nvPicPr>
        <p:blipFill>
          <a:blip r:embed="rId3" cstate="print"/>
          <a:srcRect/>
          <a:stretch>
            <a:fillRect/>
          </a:stretch>
        </p:blipFill>
        <p:spPr bwMode="auto">
          <a:xfrm>
            <a:off x="2008241" y="5810252"/>
            <a:ext cx="2044187" cy="619528"/>
          </a:xfrm>
          <a:prstGeom prst="rect">
            <a:avLst/>
          </a:prstGeom>
          <a:noFill/>
          <a:ln w="9525">
            <a:noFill/>
            <a:miter lim="800000"/>
            <a:headEnd/>
            <a:tailEnd/>
          </a:ln>
        </p:spPr>
      </p:pic>
      <p:pic>
        <p:nvPicPr>
          <p:cNvPr id="1026" name="Picture 2" descr="Global Health Economics Centre">
            <a:extLst>
              <a:ext uri="{FF2B5EF4-FFF2-40B4-BE49-F238E27FC236}">
                <a16:creationId xmlns:a16="http://schemas.microsoft.com/office/drawing/2014/main" id="{35F27DAF-D2FE-07AB-C318-60AE139A2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581" y="5900358"/>
            <a:ext cx="1557958" cy="620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chool Seal | History | LSHTM">
            <a:extLst>
              <a:ext uri="{FF2B5EF4-FFF2-40B4-BE49-F238E27FC236}">
                <a16:creationId xmlns:a16="http://schemas.microsoft.com/office/drawing/2014/main" id="{C9B8EF00-6142-96FB-EF0A-B49FEC7B4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6" y="5761036"/>
            <a:ext cx="1753172" cy="844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1F6E83F-26E3-00D3-EEB5-7A7B8D6BC754}"/>
              </a:ext>
            </a:extLst>
          </p:cNvPr>
          <p:cNvPicPr>
            <a:picLocks noChangeAspect="1"/>
          </p:cNvPicPr>
          <p:nvPr/>
        </p:nvPicPr>
        <p:blipFill>
          <a:blip r:embed="rId6"/>
          <a:stretch>
            <a:fillRect/>
          </a:stretch>
        </p:blipFill>
        <p:spPr>
          <a:xfrm>
            <a:off x="5862136" y="5699044"/>
            <a:ext cx="6391855" cy="1188508"/>
          </a:xfrm>
          <a:prstGeom prst="rect">
            <a:avLst/>
          </a:prstGeom>
        </p:spPr>
      </p:pic>
    </p:spTree>
    <p:extLst>
      <p:ext uri="{BB962C8B-B14F-4D97-AF65-F5344CB8AC3E}">
        <p14:creationId xmlns:p14="http://schemas.microsoft.com/office/powerpoint/2010/main" val="401379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endParaRPr lang="en-US" sz="2000" dirty="0"/>
          </a:p>
          <a:p>
            <a:endParaRPr lang="en-US" sz="1800" dirty="0"/>
          </a:p>
        </p:txBody>
      </p:sp>
      <p:sp>
        <p:nvSpPr>
          <p:cNvPr id="2" name="Title 1"/>
          <p:cNvSpPr>
            <a:spLocks noGrp="1"/>
          </p:cNvSpPr>
          <p:nvPr>
            <p:ph type="title"/>
          </p:nvPr>
        </p:nvSpPr>
        <p:spPr/>
        <p:txBody>
          <a:bodyPr/>
          <a:lstStyle/>
          <a:p>
            <a:r>
              <a:rPr lang="en-US" dirty="0"/>
              <a:t>Outcomes</a:t>
            </a:r>
          </a:p>
        </p:txBody>
      </p:sp>
      <p:graphicFrame>
        <p:nvGraphicFramePr>
          <p:cNvPr id="4" name="Table 3"/>
          <p:cNvGraphicFramePr>
            <a:graphicFrameLocks noGrp="1"/>
          </p:cNvGraphicFramePr>
          <p:nvPr>
            <p:extLst>
              <p:ext uri="{D42A27DB-BD31-4B8C-83A1-F6EECF244321}">
                <p14:modId xmlns:p14="http://schemas.microsoft.com/office/powerpoint/2010/main" val="631732628"/>
              </p:ext>
            </p:extLst>
          </p:nvPr>
        </p:nvGraphicFramePr>
        <p:xfrm>
          <a:off x="2147014" y="1462501"/>
          <a:ext cx="8140389" cy="5049213"/>
        </p:xfrm>
        <a:graphic>
          <a:graphicData uri="http://schemas.openxmlformats.org/drawingml/2006/table">
            <a:tbl>
              <a:tblPr firstRow="1" firstCol="1" bandRow="1">
                <a:tableStyleId>{2D5ABB26-0587-4C30-8999-92F81FD0307C}</a:tableStyleId>
              </a:tblPr>
              <a:tblGrid>
                <a:gridCol w="5695555">
                  <a:extLst>
                    <a:ext uri="{9D8B030D-6E8A-4147-A177-3AD203B41FA5}">
                      <a16:colId xmlns:a16="http://schemas.microsoft.com/office/drawing/2014/main" val="2613148590"/>
                    </a:ext>
                  </a:extLst>
                </a:gridCol>
                <a:gridCol w="2444834">
                  <a:extLst>
                    <a:ext uri="{9D8B030D-6E8A-4147-A177-3AD203B41FA5}">
                      <a16:colId xmlns:a16="http://schemas.microsoft.com/office/drawing/2014/main" val="802475076"/>
                    </a:ext>
                  </a:extLst>
                </a:gridCol>
              </a:tblGrid>
              <a:tr h="537281">
                <a:tc>
                  <a:txBody>
                    <a:bodyPr/>
                    <a:lstStyle/>
                    <a:p>
                      <a:pPr algn="l">
                        <a:spcAft>
                          <a:spcPts val="0"/>
                        </a:spcAft>
                      </a:pPr>
                      <a:r>
                        <a:rPr lang="en-CA" sz="2000" dirty="0">
                          <a:effectLst/>
                        </a:rPr>
                        <a:t>Outcome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l">
                        <a:spcAft>
                          <a:spcPts val="0"/>
                        </a:spcAft>
                      </a:pPr>
                      <a:r>
                        <a:rPr lang="en-CA" sz="1800" dirty="0">
                          <a:effectLst/>
                        </a:rPr>
                        <a:t>Proportion of allocated funding</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solidFill>
                  </a:tcPr>
                </a:tc>
                <a:extLst>
                  <a:ext uri="{0D108BD9-81ED-4DB2-BD59-A6C34878D82A}">
                    <a16:rowId xmlns:a16="http://schemas.microsoft.com/office/drawing/2014/main" val="574228473"/>
                  </a:ext>
                </a:extLst>
              </a:tr>
              <a:tr h="298489">
                <a:tc>
                  <a:txBody>
                    <a:bodyPr/>
                    <a:lstStyle/>
                    <a:p>
                      <a:pPr algn="l">
                        <a:spcAft>
                          <a:spcPts val="0"/>
                        </a:spcAft>
                      </a:pPr>
                      <a:r>
                        <a:rPr lang="en-CA" sz="2000" dirty="0">
                          <a:effectLst/>
                        </a:rPr>
                        <a:t>Primary outcomes</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l">
                        <a:spcAft>
                          <a:spcPts val="0"/>
                        </a:spcAft>
                      </a:pPr>
                      <a:r>
                        <a:rPr lang="en-CA" sz="2000" dirty="0">
                          <a:effectLst/>
                        </a:rPr>
                        <a:t>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19051312"/>
                  </a:ext>
                </a:extLst>
              </a:tr>
              <a:tr h="515548">
                <a:tc>
                  <a:txBody>
                    <a:bodyPr/>
                    <a:lstStyle/>
                    <a:p>
                      <a:pPr marL="342900" lvl="0" indent="-342900" algn="l">
                        <a:spcAft>
                          <a:spcPts val="0"/>
                        </a:spcAft>
                        <a:buFont typeface="+mj-lt"/>
                        <a:buAutoNum type="arabicPeriod"/>
                      </a:pPr>
                      <a:r>
                        <a:rPr lang="en-CA" sz="2000" dirty="0">
                          <a:effectLst/>
                        </a:rPr>
                        <a:t>Reduction in bedded down sightings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rPr>
                        <a:t>25%</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9043414"/>
                  </a:ext>
                </a:extLst>
              </a:tr>
              <a:tr h="596978">
                <a:tc>
                  <a:txBody>
                    <a:bodyPr/>
                    <a:lstStyle/>
                    <a:p>
                      <a:pPr marL="0" lvl="0" indent="0" algn="l">
                        <a:spcAft>
                          <a:spcPts val="0"/>
                        </a:spcAft>
                        <a:buFont typeface="+mj-lt"/>
                        <a:buNone/>
                      </a:pPr>
                      <a:r>
                        <a:rPr lang="en-CA" sz="2000" dirty="0">
                          <a:effectLst/>
                        </a:rPr>
                        <a:t>2.   Accommodation</a:t>
                      </a:r>
                      <a:endParaRPr lang="en-GB" sz="2800" dirty="0">
                        <a:effectLst/>
                      </a:endParaRPr>
                    </a:p>
                    <a:p>
                      <a:pPr marL="0" lvl="0" indent="0" algn="l">
                        <a:spcAft>
                          <a:spcPts val="0"/>
                        </a:spcAft>
                        <a:buFont typeface="+mj-lt"/>
                        <a:buNone/>
                      </a:pPr>
                      <a:r>
                        <a:rPr lang="en-CA" sz="2000" dirty="0">
                          <a:effectLst/>
                        </a:rPr>
                        <a:t>      </a:t>
                      </a:r>
                      <a:r>
                        <a:rPr lang="en-CA" sz="2000" dirty="0" err="1">
                          <a:effectLst/>
                        </a:rPr>
                        <a:t>i</a:t>
                      </a:r>
                      <a:r>
                        <a:rPr lang="en-CA" sz="2000" dirty="0">
                          <a:effectLst/>
                        </a:rPr>
                        <a:t>.   Enter accommodation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l">
                        <a:spcAft>
                          <a:spcPts val="0"/>
                        </a:spcAft>
                      </a:pPr>
                      <a:r>
                        <a:rPr lang="en-CA" sz="2000">
                          <a:effectLst/>
                        </a:rPr>
                        <a:t>40%</a:t>
                      </a:r>
                      <a:endParaRPr lang="en-GB" sz="28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426075146"/>
                  </a:ext>
                </a:extLst>
              </a:tr>
              <a:tr h="343698">
                <a:tc>
                  <a:txBody>
                    <a:bodyPr/>
                    <a:lstStyle/>
                    <a:p>
                      <a:pPr lvl="1" algn="l">
                        <a:spcAft>
                          <a:spcPts val="0"/>
                        </a:spcAft>
                      </a:pPr>
                      <a:r>
                        <a:rPr lang="en-CA" sz="2000" dirty="0">
                          <a:effectLst/>
                        </a:rPr>
                        <a:t>ii.  12 months sustained accommodation</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l">
                        <a:spcAft>
                          <a:spcPts val="0"/>
                        </a:spcAft>
                      </a:pPr>
                      <a:r>
                        <a:rPr lang="en-CA" sz="2000">
                          <a:effectLst/>
                        </a:rPr>
                        <a:t> </a:t>
                      </a:r>
                      <a:endParaRPr lang="en-GB" sz="28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62558404"/>
                  </a:ext>
                </a:extLst>
              </a:tr>
              <a:tr h="515548">
                <a:tc>
                  <a:txBody>
                    <a:bodyPr/>
                    <a:lstStyle/>
                    <a:p>
                      <a:pPr lvl="1" algn="l">
                        <a:spcAft>
                          <a:spcPts val="0"/>
                        </a:spcAft>
                      </a:pPr>
                      <a:r>
                        <a:rPr lang="en-CA" sz="2000" dirty="0">
                          <a:effectLst/>
                        </a:rPr>
                        <a:t>iii.</a:t>
                      </a:r>
                      <a:r>
                        <a:rPr lang="en-CA" sz="2000" baseline="0" dirty="0">
                          <a:effectLst/>
                        </a:rPr>
                        <a:t> </a:t>
                      </a:r>
                      <a:r>
                        <a:rPr lang="en-CA" sz="2000" dirty="0">
                          <a:effectLst/>
                        </a:rPr>
                        <a:t>18 months sustained accommodation</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l">
                        <a:spcAft>
                          <a:spcPts val="0"/>
                        </a:spcAft>
                      </a:pPr>
                      <a:r>
                        <a:rPr lang="en-CA" sz="2000" dirty="0">
                          <a:effectLst/>
                        </a:rPr>
                        <a:t>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267164640"/>
                  </a:ext>
                </a:extLst>
              </a:tr>
              <a:tr h="687398">
                <a:tc>
                  <a:txBody>
                    <a:bodyPr/>
                    <a:lstStyle/>
                    <a:p>
                      <a:pPr marL="0" lvl="0" indent="0" algn="l">
                        <a:spcAft>
                          <a:spcPts val="0"/>
                        </a:spcAft>
                        <a:buFont typeface="+mj-lt"/>
                        <a:buNone/>
                      </a:pPr>
                      <a:r>
                        <a:rPr lang="en-CA" sz="2000" dirty="0">
                          <a:effectLst/>
                        </a:rPr>
                        <a:t>3.  Repatriation</a:t>
                      </a:r>
                      <a:endParaRPr lang="en-GB" sz="2800" dirty="0">
                        <a:effectLst/>
                      </a:endParaRPr>
                    </a:p>
                    <a:p>
                      <a:pPr lvl="1" algn="l">
                        <a:spcAft>
                          <a:spcPts val="0"/>
                        </a:spcAft>
                      </a:pPr>
                      <a:r>
                        <a:rPr lang="en-CA" sz="2000" dirty="0" err="1">
                          <a:effectLst/>
                        </a:rPr>
                        <a:t>i</a:t>
                      </a:r>
                      <a:r>
                        <a:rPr lang="en-CA" sz="2000" dirty="0">
                          <a:effectLst/>
                        </a:rPr>
                        <a:t>. Repatriation to country of origin</a:t>
                      </a:r>
                      <a:endParaRPr lang="en-GB" sz="2800" dirty="0">
                        <a:effectLst/>
                      </a:endParaRPr>
                    </a:p>
                  </a:txBody>
                  <a:tcPr marL="68580" marR="68580" marT="0" marB="0"/>
                </a:tc>
                <a:tc>
                  <a:txBody>
                    <a:bodyPr/>
                    <a:lstStyle/>
                    <a:p>
                      <a:pPr algn="l">
                        <a:spcAft>
                          <a:spcPts val="0"/>
                        </a:spcAft>
                      </a:pPr>
                      <a:r>
                        <a:rPr lang="en-CA" sz="2000" dirty="0">
                          <a:effectLst/>
                        </a:rPr>
                        <a:t>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5899166"/>
                  </a:ext>
                </a:extLst>
              </a:tr>
              <a:tr h="398833">
                <a:tc>
                  <a:txBody>
                    <a:bodyPr/>
                    <a:lstStyle/>
                    <a:p>
                      <a:pPr lvl="1" algn="l">
                        <a:spcAft>
                          <a:spcPts val="0"/>
                        </a:spcAft>
                      </a:pPr>
                      <a:r>
                        <a:rPr lang="en-CA" sz="2000" dirty="0">
                          <a:effectLst/>
                        </a:rPr>
                        <a:t>ii. 6 months sustained repatriation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a:effectLst/>
                        </a:rPr>
                        <a:t>25%</a:t>
                      </a:r>
                      <a:endParaRPr lang="en-GB" sz="280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3509637"/>
                  </a:ext>
                </a:extLst>
              </a:tr>
              <a:tr h="298489">
                <a:tc>
                  <a:txBody>
                    <a:bodyPr/>
                    <a:lstStyle/>
                    <a:p>
                      <a:pPr algn="l">
                        <a:spcAft>
                          <a:spcPts val="0"/>
                        </a:spcAft>
                      </a:pPr>
                      <a:r>
                        <a:rPr lang="en-CA" sz="2000" dirty="0">
                          <a:effectLst/>
                        </a:rPr>
                        <a:t>Secondary outcomes</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l">
                        <a:spcAft>
                          <a:spcPts val="0"/>
                        </a:spcAft>
                      </a:pPr>
                      <a:r>
                        <a:rPr lang="en-CA" sz="2000" dirty="0">
                          <a:effectLst/>
                        </a:rPr>
                        <a:t> </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42510045"/>
                  </a:ext>
                </a:extLst>
              </a:tr>
              <a:tr h="515548">
                <a:tc>
                  <a:txBody>
                    <a:bodyPr/>
                    <a:lstStyle/>
                    <a:p>
                      <a:pPr algn="l">
                        <a:spcAft>
                          <a:spcPts val="0"/>
                        </a:spcAft>
                      </a:pPr>
                      <a:r>
                        <a:rPr lang="en-CA" sz="2000" dirty="0">
                          <a:effectLst/>
                        </a:rPr>
                        <a:t>4.  Supporting employment, education or training</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l">
                        <a:spcAft>
                          <a:spcPts val="0"/>
                        </a:spcAft>
                      </a:pPr>
                      <a:r>
                        <a:rPr lang="en-CA" sz="2000" dirty="0">
                          <a:effectLst/>
                        </a:rPr>
                        <a:t>5%</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17301829"/>
                  </a:ext>
                </a:extLst>
              </a:tr>
              <a:tr h="298489">
                <a:tc>
                  <a:txBody>
                    <a:bodyPr/>
                    <a:lstStyle/>
                    <a:p>
                      <a:pPr algn="l">
                        <a:spcAft>
                          <a:spcPts val="0"/>
                        </a:spcAft>
                      </a:pPr>
                      <a:r>
                        <a:rPr lang="en-CA" sz="2000" dirty="0">
                          <a:effectLst/>
                        </a:rPr>
                        <a:t>5.  Improved health</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rPr>
                        <a:t>5%</a:t>
                      </a:r>
                      <a:endParaRPr lang="en-GB" sz="2800" dirty="0">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6754076"/>
                  </a:ext>
                </a:extLst>
              </a:tr>
            </a:tbl>
          </a:graphicData>
        </a:graphic>
      </p:graphicFrame>
      <p:sp>
        <p:nvSpPr>
          <p:cNvPr id="5" name="TextBox 4"/>
          <p:cNvSpPr txBox="1"/>
          <p:nvPr/>
        </p:nvSpPr>
        <p:spPr>
          <a:xfrm>
            <a:off x="1886611" y="5351760"/>
            <a:ext cx="8661194" cy="150624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82375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1477818"/>
            <a:ext cx="11182350" cy="4821382"/>
          </a:xfrm>
        </p:spPr>
        <p:txBody>
          <a:bodyPr/>
          <a:lstStyle/>
          <a:p>
            <a:endParaRPr lang="en-US"/>
          </a:p>
        </p:txBody>
      </p:sp>
      <p:sp>
        <p:nvSpPr>
          <p:cNvPr id="3" name="Title 2"/>
          <p:cNvSpPr>
            <a:spLocks noGrp="1"/>
          </p:cNvSpPr>
          <p:nvPr>
            <p:ph type="title"/>
          </p:nvPr>
        </p:nvSpPr>
        <p:spPr/>
        <p:txBody>
          <a:bodyPr/>
          <a:lstStyle/>
          <a:p>
            <a:r>
              <a:rPr lang="en-US" dirty="0"/>
              <a:t>Framework for analysis</a:t>
            </a:r>
          </a:p>
        </p:txBody>
      </p:sp>
      <p:pic>
        <p:nvPicPr>
          <p:cNvPr id="4" name="Picture 3"/>
          <p:cNvPicPr/>
          <p:nvPr/>
        </p:nvPicPr>
        <p:blipFill>
          <a:blip r:embed="rId3"/>
          <a:stretch>
            <a:fillRect/>
          </a:stretch>
        </p:blipFill>
        <p:spPr>
          <a:xfrm>
            <a:off x="1112043" y="1320655"/>
            <a:ext cx="9758363" cy="5380182"/>
          </a:xfrm>
          <a:prstGeom prst="rect">
            <a:avLst/>
          </a:prstGeom>
        </p:spPr>
      </p:pic>
    </p:spTree>
    <p:extLst>
      <p:ext uri="{BB962C8B-B14F-4D97-AF65-F5344CB8AC3E}">
        <p14:creationId xmlns:p14="http://schemas.microsoft.com/office/powerpoint/2010/main" val="51158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A35522B9-44F1-4642-EEA3-5773CC120CFB}"/>
              </a:ext>
            </a:extLst>
          </p:cNvPr>
          <p:cNvGraphicFramePr>
            <a:graphicFrameLocks noGrp="1"/>
          </p:cNvGraphicFramePr>
          <p:nvPr>
            <p:ph idx="1"/>
          </p:nvPr>
        </p:nvGraphicFramePr>
        <p:xfrm>
          <a:off x="609600" y="1477818"/>
          <a:ext cx="10972800" cy="4821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Methods 1/2 </a:t>
            </a:r>
          </a:p>
        </p:txBody>
      </p:sp>
    </p:spTree>
    <p:extLst>
      <p:ext uri="{BB962C8B-B14F-4D97-AF65-F5344CB8AC3E}">
        <p14:creationId xmlns:p14="http://schemas.microsoft.com/office/powerpoint/2010/main" val="45113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dirty="0"/>
              <a:t>Use of comparative qualitative case-studies:</a:t>
            </a:r>
          </a:p>
          <a:p>
            <a:pPr marL="342900" indent="-342900">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Qualitative methods are a useful tool in health economics when applied to complex issues such as financial incentives and allow the researcher to obtain information that contributes to the development of economic models and theory that reflect the complexity of the health economy informed by the views and preferences of individuals in that economy (Coast and Jackson, 2017).</a:t>
            </a:r>
          </a:p>
          <a:p>
            <a:pPr marL="342900" indent="-342900">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This research draws on economic theory about agency, incentives and motivation to inform an analysis about the impact of a complex financing arrangement throughout an </a:t>
            </a:r>
            <a:r>
              <a:rPr lang="en-US" sz="2200" dirty="0" err="1">
                <a:latin typeface="Open Sans" panose="020B0606030504020204" pitchFamily="34" charset="0"/>
                <a:ea typeface="Open Sans" panose="020B0606030504020204" pitchFamily="34" charset="0"/>
                <a:cs typeface="Open Sans" panose="020B0606030504020204" pitchFamily="34" charset="0"/>
              </a:rPr>
              <a:t>organisational</a:t>
            </a:r>
            <a:r>
              <a:rPr lang="en-US" sz="2200" dirty="0">
                <a:latin typeface="Open Sans" panose="020B0606030504020204" pitchFamily="34" charset="0"/>
                <a:ea typeface="Open Sans" panose="020B0606030504020204" pitchFamily="34" charset="0"/>
                <a:cs typeface="Open Sans" panose="020B0606030504020204" pitchFamily="34" charset="0"/>
              </a:rPr>
              <a:t> hierarchy that accounts for the views and experiences of individuals within the case studies.</a:t>
            </a:r>
          </a:p>
          <a:p>
            <a:pPr marL="843111" lvl="1" indent="-285750"/>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p:txBody>
          <a:bodyPr/>
          <a:lstStyle/>
          <a:p>
            <a:r>
              <a:rPr lang="en-US" dirty="0"/>
              <a:t>Methods 2/2</a:t>
            </a:r>
          </a:p>
        </p:txBody>
      </p:sp>
    </p:spTree>
    <p:extLst>
      <p:ext uri="{BB962C8B-B14F-4D97-AF65-F5344CB8AC3E}">
        <p14:creationId xmlns:p14="http://schemas.microsoft.com/office/powerpoint/2010/main" val="39336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2" name="Title 1"/>
          <p:cNvSpPr>
            <a:spLocks noGrp="1"/>
          </p:cNvSpPr>
          <p:nvPr>
            <p:ph type="title"/>
          </p:nvPr>
        </p:nvSpPr>
        <p:spPr/>
        <p:txBody>
          <a:bodyPr>
            <a:normAutofit fontScale="90000"/>
          </a:bodyPr>
          <a:lstStyle/>
          <a:p>
            <a:r>
              <a:rPr lang="en-US" dirty="0"/>
              <a:t>Contract design</a:t>
            </a:r>
            <a:br>
              <a:rPr lang="en-US" dirty="0"/>
            </a:br>
            <a:r>
              <a:rPr lang="en-US" dirty="0"/>
              <a:t>SIB diagram: Provider A</a:t>
            </a:r>
          </a:p>
        </p:txBody>
      </p:sp>
      <p:pic>
        <p:nvPicPr>
          <p:cNvPr id="5" name="Picture 4"/>
          <p:cNvPicPr/>
          <p:nvPr/>
        </p:nvPicPr>
        <p:blipFill>
          <a:blip r:embed="rId3"/>
          <a:stretch>
            <a:fillRect/>
          </a:stretch>
        </p:blipFill>
        <p:spPr>
          <a:xfrm>
            <a:off x="1382751" y="1382750"/>
            <a:ext cx="9233210" cy="5330283"/>
          </a:xfrm>
          <a:prstGeom prst="rect">
            <a:avLst/>
          </a:prstGeom>
        </p:spPr>
      </p:pic>
    </p:spTree>
    <p:extLst>
      <p:ext uri="{BB962C8B-B14F-4D97-AF65-F5344CB8AC3E}">
        <p14:creationId xmlns:p14="http://schemas.microsoft.com/office/powerpoint/2010/main" val="126295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2" name="Title 1"/>
          <p:cNvSpPr>
            <a:spLocks noGrp="1"/>
          </p:cNvSpPr>
          <p:nvPr>
            <p:ph type="title"/>
          </p:nvPr>
        </p:nvSpPr>
        <p:spPr/>
        <p:txBody>
          <a:bodyPr>
            <a:normAutofit fontScale="90000"/>
          </a:bodyPr>
          <a:lstStyle/>
          <a:p>
            <a:r>
              <a:rPr lang="en-US" dirty="0"/>
              <a:t>Contract design</a:t>
            </a:r>
            <a:br>
              <a:rPr lang="en-US" dirty="0"/>
            </a:br>
            <a:r>
              <a:rPr lang="en-US" dirty="0"/>
              <a:t>SIB diagram: Provider B</a:t>
            </a:r>
          </a:p>
        </p:txBody>
      </p:sp>
      <p:pic>
        <p:nvPicPr>
          <p:cNvPr id="4" name="Picture 3"/>
          <p:cNvPicPr/>
          <p:nvPr/>
        </p:nvPicPr>
        <p:blipFill>
          <a:blip r:embed="rId3" cstate="print"/>
          <a:stretch>
            <a:fillRect/>
          </a:stretch>
        </p:blipFill>
        <p:spPr>
          <a:xfrm>
            <a:off x="1616928" y="1690688"/>
            <a:ext cx="8759100" cy="5000044"/>
          </a:xfrm>
          <a:prstGeom prst="rect">
            <a:avLst/>
          </a:prstGeom>
        </p:spPr>
      </p:pic>
    </p:spTree>
    <p:extLst>
      <p:ext uri="{BB962C8B-B14F-4D97-AF65-F5344CB8AC3E}">
        <p14:creationId xmlns:p14="http://schemas.microsoft.com/office/powerpoint/2010/main" val="739040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2A4516-3936-744A-A121-248741C6A075}"/>
              </a:ext>
            </a:extLst>
          </p:cNvPr>
          <p:cNvSpPr>
            <a:spLocks noGrp="1"/>
          </p:cNvSpPr>
          <p:nvPr>
            <p:ph idx="1"/>
          </p:nvPr>
        </p:nvSpPr>
        <p:spPr/>
        <p:txBody>
          <a:bodyPr/>
          <a:lstStyle/>
          <a:p>
            <a:r>
              <a:rPr lang="en-CA" dirty="0"/>
              <a:t>Different thresholds of outcomes achievement in study sites for primary outcomes</a:t>
            </a:r>
            <a:r>
              <a:rPr lang="en-GB" dirty="0"/>
              <a:t> </a:t>
            </a:r>
            <a:endParaRPr lang="en-US" dirty="0"/>
          </a:p>
        </p:txBody>
      </p:sp>
      <p:sp>
        <p:nvSpPr>
          <p:cNvPr id="3" name="Title 2">
            <a:extLst>
              <a:ext uri="{FF2B5EF4-FFF2-40B4-BE49-F238E27FC236}">
                <a16:creationId xmlns:a16="http://schemas.microsoft.com/office/drawing/2014/main" id="{478ABD12-2D6E-924E-BCDF-26DBBFFE0F5F}"/>
              </a:ext>
            </a:extLst>
          </p:cNvPr>
          <p:cNvSpPr>
            <a:spLocks noGrp="1"/>
          </p:cNvSpPr>
          <p:nvPr>
            <p:ph type="title"/>
          </p:nvPr>
        </p:nvSpPr>
        <p:spPr/>
        <p:txBody>
          <a:bodyPr/>
          <a:lstStyle/>
          <a:p>
            <a:r>
              <a:rPr lang="en-US" dirty="0"/>
              <a:t>Contracts analysis</a:t>
            </a:r>
          </a:p>
        </p:txBody>
      </p:sp>
      <p:pic>
        <p:nvPicPr>
          <p:cNvPr id="4" name="Picture 3">
            <a:extLst>
              <a:ext uri="{FF2B5EF4-FFF2-40B4-BE49-F238E27FC236}">
                <a16:creationId xmlns:a16="http://schemas.microsoft.com/office/drawing/2014/main" id="{910D0F83-801F-AA48-B933-181A1E22CC12}"/>
              </a:ext>
            </a:extLst>
          </p:cNvPr>
          <p:cNvPicPr>
            <a:picLocks noChangeAspect="1"/>
          </p:cNvPicPr>
          <p:nvPr/>
        </p:nvPicPr>
        <p:blipFill>
          <a:blip r:embed="rId3"/>
          <a:stretch>
            <a:fillRect/>
          </a:stretch>
        </p:blipFill>
        <p:spPr>
          <a:xfrm>
            <a:off x="609601" y="2028093"/>
            <a:ext cx="11117178" cy="4893458"/>
          </a:xfrm>
          <a:prstGeom prst="rect">
            <a:avLst/>
          </a:prstGeom>
        </p:spPr>
      </p:pic>
    </p:spTree>
    <p:extLst>
      <p:ext uri="{BB962C8B-B14F-4D97-AF65-F5344CB8AC3E}">
        <p14:creationId xmlns:p14="http://schemas.microsoft.com/office/powerpoint/2010/main" val="2591993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sz="2400" dirty="0"/>
              <a:t>Providers in both case study sites held 100% outcomes-based contracts with the government (investors as new principal). </a:t>
            </a:r>
          </a:p>
          <a:p>
            <a:endParaRPr lang="en-GB" sz="2400" dirty="0"/>
          </a:p>
          <a:p>
            <a:r>
              <a:rPr lang="en-GB" sz="2400" dirty="0"/>
              <a:t>Both sites shared more financial risk of failure but</a:t>
            </a:r>
            <a:r>
              <a:rPr lang="is-IS" sz="2400" dirty="0"/>
              <a:t>…</a:t>
            </a:r>
          </a:p>
          <a:p>
            <a:pPr lvl="1"/>
            <a:r>
              <a:rPr lang="en-GB" dirty="0"/>
              <a:t>Site A framed the project as an entrepreneurial endeavour to grow the organisation.  </a:t>
            </a:r>
          </a:p>
          <a:p>
            <a:pPr lvl="1"/>
            <a:r>
              <a:rPr lang="en-GB" dirty="0"/>
              <a:t>Site B were less anxious about the reputational implications of poor performance and framed the SIB as an learning opportunity </a:t>
            </a:r>
          </a:p>
          <a:p>
            <a:endParaRPr lang="en-GB" dirty="0"/>
          </a:p>
          <a:p>
            <a:r>
              <a:rPr lang="en-GB" sz="2400" dirty="0"/>
              <a:t>SLT at Provider A stressed the importance of meeting outcomes while in Provider B emphasised their slower approach to outcomes generation.</a:t>
            </a:r>
            <a:endParaRPr lang="en-US" sz="2400" dirty="0"/>
          </a:p>
        </p:txBody>
      </p:sp>
      <p:sp>
        <p:nvSpPr>
          <p:cNvPr id="2" name="Title 1"/>
          <p:cNvSpPr>
            <a:spLocks noGrp="1"/>
          </p:cNvSpPr>
          <p:nvPr>
            <p:ph type="title"/>
          </p:nvPr>
        </p:nvSpPr>
        <p:spPr/>
        <p:txBody>
          <a:bodyPr/>
          <a:lstStyle/>
          <a:p>
            <a:r>
              <a:rPr lang="en-US" dirty="0"/>
              <a:t>Findings: Senior leadership team (SLT)</a:t>
            </a:r>
          </a:p>
        </p:txBody>
      </p:sp>
    </p:spTree>
    <p:extLst>
      <p:ext uri="{BB962C8B-B14F-4D97-AF65-F5344CB8AC3E}">
        <p14:creationId xmlns:p14="http://schemas.microsoft.com/office/powerpoint/2010/main" val="186677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4" name="Oval Callout 3"/>
          <p:cNvSpPr/>
          <p:nvPr/>
        </p:nvSpPr>
        <p:spPr>
          <a:xfrm>
            <a:off x="100362" y="1519937"/>
            <a:ext cx="6289287" cy="4582372"/>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2000" i="1" dirty="0"/>
              <a:t>“If there’s any sign they’re going to move off the street, we’ll be around that person like wasps round a honeypot... We’re entirely committed to getting the most vulnerable off the street, but we have to decide where we were going to focus our attention.” </a:t>
            </a:r>
          </a:p>
          <a:p>
            <a:pPr algn="ctr"/>
            <a:endParaRPr lang="en-CA" sz="2000" i="1" dirty="0"/>
          </a:p>
          <a:p>
            <a:pPr algn="ctr"/>
            <a:r>
              <a:rPr lang="en-CA" sz="2000" i="1" dirty="0"/>
              <a:t>Senior manager (A1)</a:t>
            </a:r>
          </a:p>
        </p:txBody>
      </p:sp>
      <p:sp>
        <p:nvSpPr>
          <p:cNvPr id="8" name="Rounded Rectangular Callout 7"/>
          <p:cNvSpPr/>
          <p:nvPr/>
        </p:nvSpPr>
        <p:spPr>
          <a:xfrm>
            <a:off x="6556917" y="1519937"/>
            <a:ext cx="5174165" cy="4668990"/>
          </a:xfrm>
          <a:prstGeom prst="wedgeRoundRectCallou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“…there’s always the risk that if it is a program where some degree of gaming or cherry picking is available, are the people who need these services the most actually getting those needs neglected, because there’s nothing triggering it, minus like the confidence or we’re working with people who are highly motivated to help people, so we’ll just trust their best judgement, which is great and it’s largely true, but it’s not always true? </a:t>
            </a:r>
            <a:r>
              <a:rPr lang="en-US" b="1" i="1" dirty="0"/>
              <a:t>You’re taking a real leap of faith on the </a:t>
            </a:r>
            <a:r>
              <a:rPr lang="en-US" b="1" i="1" dirty="0" err="1"/>
              <a:t>organisations</a:t>
            </a:r>
            <a:r>
              <a:rPr lang="en-US" b="1" i="1" dirty="0"/>
              <a:t> hiring the right people and hoping that they do good work so therefore their teams will do that</a:t>
            </a:r>
            <a:r>
              <a:rPr lang="en-US" i="1" dirty="0"/>
              <a:t>.” </a:t>
            </a:r>
          </a:p>
          <a:p>
            <a:pPr algn="ctr"/>
            <a:r>
              <a:rPr lang="en-US" dirty="0"/>
              <a:t>(Director, B1)</a:t>
            </a:r>
            <a:endParaRPr lang="en-GB" dirty="0"/>
          </a:p>
          <a:p>
            <a:endParaRPr lang="en-GB" dirty="0"/>
          </a:p>
        </p:txBody>
      </p:sp>
    </p:spTree>
    <p:extLst>
      <p:ext uri="{BB962C8B-B14F-4D97-AF65-F5344CB8AC3E}">
        <p14:creationId xmlns:p14="http://schemas.microsoft.com/office/powerpoint/2010/main" val="6158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49C601A-0966-0C8C-7F1A-4A063E75E9FA}"/>
              </a:ext>
            </a:extLst>
          </p:cNvPr>
          <p:cNvGraphicFramePr>
            <a:graphicFrameLocks noGrp="1"/>
          </p:cNvGraphicFramePr>
          <p:nvPr>
            <p:ph idx="1"/>
            <p:extLst>
              <p:ext uri="{D42A27DB-BD31-4B8C-83A1-F6EECF244321}">
                <p14:modId xmlns:p14="http://schemas.microsoft.com/office/powerpoint/2010/main" val="3827512127"/>
              </p:ext>
            </p:extLst>
          </p:nvPr>
        </p:nvGraphicFramePr>
        <p:xfrm>
          <a:off x="609601" y="1470819"/>
          <a:ext cx="10261599" cy="4803643"/>
        </p:xfrm>
        <a:graphic>
          <a:graphicData uri="http://schemas.openxmlformats.org/drawingml/2006/table">
            <a:tbl>
              <a:tblPr firstRow="1" firstCol="1" bandRow="1">
                <a:tableStyleId>{8799B23B-EC83-4686-B30A-512413B5E67A}</a:tableStyleId>
              </a:tblPr>
              <a:tblGrid>
                <a:gridCol w="2620637">
                  <a:extLst>
                    <a:ext uri="{9D8B030D-6E8A-4147-A177-3AD203B41FA5}">
                      <a16:colId xmlns:a16="http://schemas.microsoft.com/office/drawing/2014/main" val="2564727360"/>
                    </a:ext>
                  </a:extLst>
                </a:gridCol>
                <a:gridCol w="3819912">
                  <a:extLst>
                    <a:ext uri="{9D8B030D-6E8A-4147-A177-3AD203B41FA5}">
                      <a16:colId xmlns:a16="http://schemas.microsoft.com/office/drawing/2014/main" val="3590030656"/>
                    </a:ext>
                  </a:extLst>
                </a:gridCol>
                <a:gridCol w="3821050">
                  <a:extLst>
                    <a:ext uri="{9D8B030D-6E8A-4147-A177-3AD203B41FA5}">
                      <a16:colId xmlns:a16="http://schemas.microsoft.com/office/drawing/2014/main" val="622992136"/>
                    </a:ext>
                  </a:extLst>
                </a:gridCol>
              </a:tblGrid>
              <a:tr h="236524">
                <a:tc>
                  <a:txBody>
                    <a:bodyPr/>
                    <a:lstStyle/>
                    <a:p>
                      <a:r>
                        <a:rPr lang="en-CA" sz="1600" cap="all">
                          <a:effectLst/>
                        </a:rPr>
                        <a:t> </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cap="all">
                          <a:effectLst/>
                        </a:rPr>
                        <a:t>Provider A</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cap="all">
                          <a:effectLst/>
                        </a:rPr>
                        <a:t>Provider B</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2157178125"/>
                  </a:ext>
                </a:extLst>
              </a:tr>
              <a:tr h="709573">
                <a:tc>
                  <a:txBody>
                    <a:bodyPr/>
                    <a:lstStyle/>
                    <a:p>
                      <a:r>
                        <a:rPr lang="en-CA" sz="1600" cap="all">
                          <a:effectLst/>
                        </a:rPr>
                        <a:t>Managerial team</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One team manager for the SIB team for 3 years, changing during each year of the intervention (4 in total) </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Two team co-managers in post for 3 years.  One remaining in post for year 4.</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517006122"/>
                  </a:ext>
                </a:extLst>
              </a:tr>
              <a:tr h="946097">
                <a:tc>
                  <a:txBody>
                    <a:bodyPr/>
                    <a:lstStyle/>
                    <a:p>
                      <a:r>
                        <a:rPr lang="en-CA" sz="1600" cap="all" dirty="0">
                          <a:effectLst/>
                        </a:rPr>
                        <a:t>Administrative support </a:t>
                      </a:r>
                      <a:endParaRPr lang="en-CA"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dirty="0">
                          <a:effectLst/>
                        </a:rPr>
                        <a:t>Part time administrator in year 1</a:t>
                      </a:r>
                      <a:endParaRPr lang="en-CA"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One outcomes officer responsible for all administrative work related to evidencing outcomes, in post for 3 years. </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394330327"/>
                  </a:ext>
                </a:extLst>
              </a:tr>
              <a:tr h="1419146">
                <a:tc>
                  <a:txBody>
                    <a:bodyPr/>
                    <a:lstStyle/>
                    <a:p>
                      <a:r>
                        <a:rPr lang="en-CA" sz="1600" cap="all" dirty="0">
                          <a:effectLst/>
                        </a:rPr>
                        <a:t>Staff size</a:t>
                      </a:r>
                      <a:endParaRPr lang="en-CA"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7 front line workers for the first year of the project, reduced to 4 in the second and third year. One staff member for Q1 of the fourth year.</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10 front line workers for the first two years of the project, reduced to 8 for the third year and 4 in the fourth year (ultimately 3 staff members as one went on sick lead in Q2 of the fourth year).</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3285583850"/>
                  </a:ext>
                </a:extLst>
              </a:tr>
              <a:tr h="1419146">
                <a:tc>
                  <a:txBody>
                    <a:bodyPr/>
                    <a:lstStyle/>
                    <a:p>
                      <a:r>
                        <a:rPr lang="en-CA" sz="1600" cap="all">
                          <a:effectLst/>
                        </a:rPr>
                        <a:t>Use of unpaid workers</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a:effectLst/>
                        </a:rPr>
                        <a:t>Use of social work interns from Scandinavian university on 3-6 month placements throughout intervention, use of volunteers and peer support members conducting face to face contacts with clients. </a:t>
                      </a:r>
                      <a:endParaRPr lang="en-CA"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tc>
                  <a:txBody>
                    <a:bodyPr/>
                    <a:lstStyle/>
                    <a:p>
                      <a:r>
                        <a:rPr lang="en-CA" sz="1600" dirty="0">
                          <a:effectLst/>
                        </a:rPr>
                        <a:t>Some use of volunteers to assist with attending benefits tribunals or job centre appointments.</a:t>
                      </a:r>
                      <a:endParaRPr lang="en-CA"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3029959704"/>
                  </a:ext>
                </a:extLst>
              </a:tr>
            </a:tbl>
          </a:graphicData>
        </a:graphic>
      </p:graphicFrame>
      <p:sp>
        <p:nvSpPr>
          <p:cNvPr id="3" name="Title 2">
            <a:extLst>
              <a:ext uri="{FF2B5EF4-FFF2-40B4-BE49-F238E27FC236}">
                <a16:creationId xmlns:a16="http://schemas.microsoft.com/office/drawing/2014/main" id="{B4A38ED0-364C-8880-974E-C14238BF4DA7}"/>
              </a:ext>
            </a:extLst>
          </p:cNvPr>
          <p:cNvSpPr>
            <a:spLocks noGrp="1"/>
          </p:cNvSpPr>
          <p:nvPr>
            <p:ph type="title"/>
          </p:nvPr>
        </p:nvSpPr>
        <p:spPr/>
        <p:txBody>
          <a:bodyPr>
            <a:normAutofit/>
          </a:bodyPr>
          <a:lstStyle/>
          <a:p>
            <a:r>
              <a:rPr lang="en-US" dirty="0"/>
              <a:t>Characteristics of staff structure in case studies</a:t>
            </a:r>
          </a:p>
        </p:txBody>
      </p:sp>
    </p:spTree>
    <p:extLst>
      <p:ext uri="{BB962C8B-B14F-4D97-AF65-F5344CB8AC3E}">
        <p14:creationId xmlns:p14="http://schemas.microsoft.com/office/powerpoint/2010/main" val="92907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5763" y="1400173"/>
            <a:ext cx="6915150" cy="4414840"/>
          </a:xfrm>
        </p:spPr>
        <p:txBody>
          <a:bodyPr>
            <a:normAutofit/>
          </a:bodyPr>
          <a:lstStyle/>
          <a:p>
            <a:r>
              <a:rPr lang="en-US" sz="2000" b="1" dirty="0">
                <a:latin typeface="+mn-lt"/>
              </a:rPr>
              <a:t>Acknowledgements</a:t>
            </a:r>
            <a:endParaRPr lang="en-US" sz="1600" b="1" dirty="0">
              <a:latin typeface="+mn-lt"/>
            </a:endParaRPr>
          </a:p>
          <a:p>
            <a:pPr algn="l"/>
            <a:r>
              <a:rPr lang="en-CA" sz="1800" b="0" i="0" u="none" strike="noStrike" dirty="0">
                <a:solidFill>
                  <a:srgbClr val="212121"/>
                </a:solidFill>
                <a:effectLst/>
                <a:latin typeface="Calibri" panose="020F0502020204030204" pitchFamily="34" charset="0"/>
              </a:rPr>
              <a:t>This study/project/report is/was funded by the NIHR Policy Research Programme</a:t>
            </a:r>
            <a:r>
              <a:rPr lang="en-CA" sz="1800" b="0" i="0" u="none" strike="noStrike" dirty="0">
                <a:solidFill>
                  <a:srgbClr val="000000"/>
                </a:solidFill>
                <a:effectLst/>
                <a:latin typeface="Calibri" panose="020F0502020204030204" pitchFamily="34" charset="0"/>
              </a:rPr>
              <a:t> through its core support to the Policy Innovation and Evaluation Research Unit</a:t>
            </a:r>
            <a:r>
              <a:rPr lang="en-CA" sz="1800" b="0" i="0" u="none" strike="noStrike" dirty="0">
                <a:solidFill>
                  <a:srgbClr val="212121"/>
                </a:solidFill>
                <a:effectLst/>
                <a:latin typeface="Calibri" panose="020F0502020204030204" pitchFamily="34" charset="0"/>
              </a:rPr>
              <a:t> (Project No: PR-PRU-1217-20602 ).  The views expressed are those of the author(s) and are not necessarily those of the NIHR or the Department of Health and Social Care.</a:t>
            </a:r>
          </a:p>
          <a:p>
            <a:br>
              <a:rPr lang="en-CA" dirty="0"/>
            </a:br>
            <a:endParaRPr lang="en-GB" dirty="0">
              <a:latin typeface="+mn-lt"/>
            </a:endParaRPr>
          </a:p>
          <a:p>
            <a:r>
              <a:rPr lang="en-US" b="1" dirty="0">
                <a:latin typeface="+mn-lt"/>
              </a:rPr>
              <a:t>Research team:</a:t>
            </a:r>
          </a:p>
          <a:p>
            <a:r>
              <a:rPr lang="en-US" dirty="0">
                <a:latin typeface="+mn-lt"/>
              </a:rPr>
              <a:t>Dr. Alec Fraser, Dr. Stefanie Tan, Dr, Mylene Lagarde, Prof. Nicholas Mays (LSHTM); Dr. Emma Disley, Dr. Chris </a:t>
            </a:r>
            <a:r>
              <a:rPr lang="en-US" dirty="0" err="1">
                <a:latin typeface="+mn-lt"/>
              </a:rPr>
              <a:t>Giacomantonio</a:t>
            </a:r>
            <a:r>
              <a:rPr lang="en-US" dirty="0">
                <a:latin typeface="+mn-lt"/>
              </a:rPr>
              <a:t>, Kristy </a:t>
            </a:r>
            <a:r>
              <a:rPr lang="en-US" dirty="0" err="1">
                <a:latin typeface="+mn-lt"/>
              </a:rPr>
              <a:t>Kruithof</a:t>
            </a:r>
            <a:r>
              <a:rPr lang="en-US" dirty="0">
                <a:latin typeface="+mn-lt"/>
              </a:rPr>
              <a:t>, Dr. Megan Sim (RAND Europe).</a:t>
            </a:r>
          </a:p>
          <a:p>
            <a:endParaRPr lang="en-GB" dirty="0">
              <a:latin typeface="+mn-lt"/>
            </a:endParaRPr>
          </a:p>
          <a:p>
            <a:endParaRPr lang="en-US" dirty="0">
              <a:latin typeface="+mn-lt"/>
            </a:endParaRPr>
          </a:p>
          <a:p>
            <a:endParaRPr lang="en-US" sz="1600" dirty="0">
              <a:latin typeface="+mn-lt"/>
            </a:endParaRPr>
          </a:p>
          <a:p>
            <a:pPr>
              <a:spcBef>
                <a:spcPts val="0"/>
              </a:spcBef>
              <a:defRPr/>
            </a:pPr>
            <a:endParaRPr lang="en-US" sz="2000" dirty="0">
              <a:latin typeface="+mn-lt"/>
            </a:endParaRPr>
          </a:p>
          <a:p>
            <a:pPr lvl="0" defTabSz="914400">
              <a:spcBef>
                <a:spcPts val="0"/>
              </a:spcBef>
              <a:defRPr/>
            </a:pPr>
            <a:endParaRPr lang="en-US" dirty="0">
              <a:latin typeface="+mn-lt"/>
            </a:endParaRPr>
          </a:p>
          <a:p>
            <a:pPr lvl="0" defTabSz="914400">
              <a:spcBef>
                <a:spcPts val="0"/>
              </a:spcBef>
              <a:defRPr/>
            </a:pPr>
            <a:endParaRPr lang="en-US" sz="2000" dirty="0">
              <a:latin typeface="+mn-lt"/>
            </a:endParaRPr>
          </a:p>
          <a:p>
            <a:endParaRPr lang="en-US" sz="2000" dirty="0">
              <a:latin typeface="+mn-lt"/>
            </a:endParaRPr>
          </a:p>
        </p:txBody>
      </p:sp>
      <p:sp>
        <p:nvSpPr>
          <p:cNvPr id="3" name="Title 2"/>
          <p:cNvSpPr>
            <a:spLocks noGrp="1"/>
          </p:cNvSpPr>
          <p:nvPr>
            <p:ph type="title"/>
          </p:nvPr>
        </p:nvSpPr>
        <p:spPr/>
        <p:txBody>
          <a:bodyPr/>
          <a:lstStyle/>
          <a:p>
            <a:r>
              <a:rPr lang="en-US" dirty="0"/>
              <a:t>Evaluation of SIBs in UK Health and Social Care</a:t>
            </a:r>
          </a:p>
        </p:txBody>
      </p:sp>
      <p:pic>
        <p:nvPicPr>
          <p:cNvPr id="8" name="Picture 7" descr="A screenshot of a cell phone&#10;&#10;Description automatically generated">
            <a:extLst>
              <a:ext uri="{FF2B5EF4-FFF2-40B4-BE49-F238E27FC236}">
                <a16:creationId xmlns:a16="http://schemas.microsoft.com/office/drawing/2014/main" id="{EB2504E6-0F23-F3E3-4060-355F6F341BED}"/>
              </a:ext>
            </a:extLst>
          </p:cNvPr>
          <p:cNvPicPr>
            <a:picLocks noChangeAspect="1"/>
          </p:cNvPicPr>
          <p:nvPr/>
        </p:nvPicPr>
        <p:blipFill>
          <a:blip r:embed="rId3"/>
          <a:stretch>
            <a:fillRect/>
          </a:stretch>
        </p:blipFill>
        <p:spPr>
          <a:xfrm>
            <a:off x="7594116" y="0"/>
            <a:ext cx="4597884" cy="6858000"/>
          </a:xfrm>
          <a:prstGeom prst="rect">
            <a:avLst/>
          </a:prstGeom>
        </p:spPr>
      </p:pic>
    </p:spTree>
    <p:extLst>
      <p:ext uri="{BB962C8B-B14F-4D97-AF65-F5344CB8AC3E}">
        <p14:creationId xmlns:p14="http://schemas.microsoft.com/office/powerpoint/2010/main" val="236227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sz="2400" dirty="0"/>
              <a:t>Team managers played important role in framing importance of outcomes </a:t>
            </a:r>
          </a:p>
          <a:p>
            <a:pPr lvl="1"/>
            <a:r>
              <a:rPr lang="en-CA" dirty="0"/>
              <a:t>Provider A: Strong push for outcomes, high attrition (4 managers in 3 years)</a:t>
            </a:r>
          </a:p>
          <a:p>
            <a:pPr lvl="1"/>
            <a:r>
              <a:rPr lang="en-CA" dirty="0"/>
              <a:t>Provider B: Confident approach to outcomes over longer time period, stable managers (same for 3 years)</a:t>
            </a:r>
          </a:p>
          <a:p>
            <a:pPr lvl="1"/>
            <a:endParaRPr lang="en-US" dirty="0"/>
          </a:p>
          <a:p>
            <a:r>
              <a:rPr lang="en-CA" sz="2400" dirty="0"/>
              <a:t>Team managers set tone for service delivery and what was expected of staff</a:t>
            </a:r>
          </a:p>
        </p:txBody>
      </p:sp>
      <p:sp>
        <p:nvSpPr>
          <p:cNvPr id="2" name="Title 1"/>
          <p:cNvSpPr>
            <a:spLocks noGrp="1"/>
          </p:cNvSpPr>
          <p:nvPr>
            <p:ph type="title"/>
          </p:nvPr>
        </p:nvSpPr>
        <p:spPr/>
        <p:txBody>
          <a:bodyPr/>
          <a:lstStyle/>
          <a:p>
            <a:r>
              <a:rPr lang="en-US" dirty="0"/>
              <a:t>Findings: Team managers</a:t>
            </a:r>
          </a:p>
        </p:txBody>
      </p:sp>
    </p:spTree>
    <p:extLst>
      <p:ext uri="{BB962C8B-B14F-4D97-AF65-F5344CB8AC3E}">
        <p14:creationId xmlns:p14="http://schemas.microsoft.com/office/powerpoint/2010/main" val="205695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828" y="2297150"/>
            <a:ext cx="10857571" cy="4002049"/>
          </a:xfrm>
        </p:spPr>
        <p:txBody>
          <a:bodyPr/>
          <a:lstStyle/>
          <a:p>
            <a:pPr marL="0" indent="0" algn="ctr">
              <a:buNone/>
            </a:pPr>
            <a:endParaRPr lang="en-GB" i="1" dirty="0"/>
          </a:p>
        </p:txBody>
      </p:sp>
      <p:sp>
        <p:nvSpPr>
          <p:cNvPr id="4" name="Title 3"/>
          <p:cNvSpPr>
            <a:spLocks noGrp="1"/>
          </p:cNvSpPr>
          <p:nvPr>
            <p:ph type="title"/>
          </p:nvPr>
        </p:nvSpPr>
        <p:spPr/>
        <p:txBody>
          <a:bodyPr/>
          <a:lstStyle/>
          <a:p>
            <a:endParaRPr lang="en-GB"/>
          </a:p>
        </p:txBody>
      </p:sp>
      <p:sp>
        <p:nvSpPr>
          <p:cNvPr id="5" name="Rounded Rectangular Callout 4"/>
          <p:cNvSpPr/>
          <p:nvPr/>
        </p:nvSpPr>
        <p:spPr>
          <a:xfrm>
            <a:off x="223025" y="2184400"/>
            <a:ext cx="5742878" cy="2743200"/>
          </a:xfrm>
          <a:prstGeom prst="wedgeRoundRectCallou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r>
              <a:rPr lang="en-GB" i="1" dirty="0"/>
              <a:t>“If you miss one, this much [money] we lose. And that motivated the team… to make them outcome focused, we know the client is going to benefit in the end”</a:t>
            </a:r>
          </a:p>
          <a:p>
            <a:pPr algn="ctr"/>
            <a:r>
              <a:rPr lang="en-GB" i="1" dirty="0"/>
              <a:t> </a:t>
            </a:r>
          </a:p>
          <a:p>
            <a:pPr algn="ctr"/>
            <a:r>
              <a:rPr lang="en-GB" i="1" dirty="0"/>
              <a:t>(Team manager, A5)</a:t>
            </a:r>
          </a:p>
        </p:txBody>
      </p:sp>
      <p:sp>
        <p:nvSpPr>
          <p:cNvPr id="6" name="Oval Callout 5"/>
          <p:cNvSpPr/>
          <p:nvPr/>
        </p:nvSpPr>
        <p:spPr>
          <a:xfrm>
            <a:off x="6153613" y="1471961"/>
            <a:ext cx="5586761" cy="4526156"/>
          </a:xfrm>
          <a:prstGeom prst="wedgeEllipseCallou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i="1" dirty="0"/>
          </a:p>
          <a:p>
            <a:pPr algn="ctr"/>
            <a:r>
              <a:rPr lang="en-US" i="1" dirty="0"/>
              <a:t>“I was very conscious that they didn't get wrapped up in the outcomes…</a:t>
            </a:r>
          </a:p>
          <a:p>
            <a:pPr algn="ctr"/>
            <a:r>
              <a:rPr lang="en-US" i="1" dirty="0"/>
              <a:t>“salaries aren’t payment by results and we’re not doing performance reviews of, you need to get X amount of tenancies, you need to get this, that and the other.”</a:t>
            </a:r>
            <a:r>
              <a:rPr lang="en-US" dirty="0"/>
              <a:t> </a:t>
            </a:r>
          </a:p>
          <a:p>
            <a:pPr algn="ctr"/>
            <a:endParaRPr lang="en-US" dirty="0"/>
          </a:p>
          <a:p>
            <a:pPr algn="ctr"/>
            <a:r>
              <a:rPr lang="en-US" dirty="0"/>
              <a:t>(Team manager, B3)</a:t>
            </a:r>
            <a:endParaRPr lang="en-GB" dirty="0"/>
          </a:p>
        </p:txBody>
      </p:sp>
    </p:spTree>
    <p:extLst>
      <p:ext uri="{BB962C8B-B14F-4D97-AF65-F5344CB8AC3E}">
        <p14:creationId xmlns:p14="http://schemas.microsoft.com/office/powerpoint/2010/main" val="398167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CA" dirty="0"/>
              <a:t>Front line provider behaviour was affected by the way that managers communicated the importance of meeting outcomes and staff structure. </a:t>
            </a:r>
          </a:p>
          <a:p>
            <a:endParaRPr lang="en-CA" dirty="0"/>
          </a:p>
          <a:p>
            <a:r>
              <a:rPr lang="en-CA" dirty="0"/>
              <a:t>Front line staff welcomed opportunity for personalisation and to develop long term pathways for clients’ social reintegration but some felt </a:t>
            </a:r>
            <a:r>
              <a:rPr lang="en-CA" dirty="0" err="1"/>
              <a:t>PbR</a:t>
            </a:r>
            <a:r>
              <a:rPr lang="en-CA" dirty="0"/>
              <a:t> was inappropriate method</a:t>
            </a:r>
          </a:p>
          <a:p>
            <a:endParaRPr lang="en-US" dirty="0"/>
          </a:p>
          <a:p>
            <a:r>
              <a:rPr lang="en-CA" dirty="0"/>
              <a:t>Team managers strongly influenced the importance front line staff placed on outcomes </a:t>
            </a:r>
          </a:p>
          <a:p>
            <a:pPr lvl="1"/>
            <a:r>
              <a:rPr lang="en-CA" dirty="0"/>
              <a:t>Provider A: Strong focus from team managers on mitigating financial risk manifested itself in evidence of parking and cream skimming.  Some evidence of gaming through the falsification of documents.</a:t>
            </a:r>
          </a:p>
          <a:p>
            <a:pPr lvl="1"/>
            <a:r>
              <a:rPr lang="en-CA" dirty="0"/>
              <a:t>Provider B:  Focus on equitable treatment of cohort, strong focus on client-centred care</a:t>
            </a:r>
            <a:endParaRPr lang="en-US" dirty="0"/>
          </a:p>
          <a:p>
            <a:endParaRPr lang="en-US" dirty="0"/>
          </a:p>
        </p:txBody>
      </p:sp>
      <p:sp>
        <p:nvSpPr>
          <p:cNvPr id="2" name="Title 1"/>
          <p:cNvSpPr>
            <a:spLocks noGrp="1"/>
          </p:cNvSpPr>
          <p:nvPr>
            <p:ph type="title"/>
          </p:nvPr>
        </p:nvSpPr>
        <p:spPr/>
        <p:txBody>
          <a:bodyPr/>
          <a:lstStyle/>
          <a:p>
            <a:r>
              <a:rPr lang="en-US" dirty="0"/>
              <a:t>Findings: Front line staff </a:t>
            </a:r>
          </a:p>
        </p:txBody>
      </p:sp>
    </p:spTree>
    <p:extLst>
      <p:ext uri="{BB962C8B-B14F-4D97-AF65-F5344CB8AC3E}">
        <p14:creationId xmlns:p14="http://schemas.microsoft.com/office/powerpoint/2010/main" val="112870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dirty="0"/>
          </a:p>
        </p:txBody>
      </p:sp>
      <p:sp>
        <p:nvSpPr>
          <p:cNvPr id="4" name="Title 3"/>
          <p:cNvSpPr>
            <a:spLocks noGrp="1"/>
          </p:cNvSpPr>
          <p:nvPr>
            <p:ph type="title"/>
          </p:nvPr>
        </p:nvSpPr>
        <p:spPr/>
        <p:txBody>
          <a:bodyPr/>
          <a:lstStyle/>
          <a:p>
            <a:endParaRPr lang="en-GB"/>
          </a:p>
        </p:txBody>
      </p:sp>
      <p:sp>
        <p:nvSpPr>
          <p:cNvPr id="5" name="Oval Callout 4"/>
          <p:cNvSpPr/>
          <p:nvPr/>
        </p:nvSpPr>
        <p:spPr>
          <a:xfrm>
            <a:off x="275063" y="1477818"/>
            <a:ext cx="5735444" cy="4460488"/>
          </a:xfrm>
          <a:prstGeom prst="wedgeEllipse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CA" dirty="0"/>
          </a:p>
          <a:p>
            <a:pPr algn="ctr"/>
            <a:r>
              <a:rPr lang="en-CA" i="1" dirty="0"/>
              <a:t>“I don’t think it was ever, you know, the money side of it was ever hidden. I think it was quite open and I think… in a way, I think it worked well because it, it was a target that people wanted to get. People wanted to obviously get the higher numbers, and </a:t>
            </a:r>
            <a:r>
              <a:rPr lang="en-CA" b="1" i="1" dirty="0"/>
              <a:t>it felt quite satisfying as a worker to, to gain, not obviously personally gain money, but to gain money for your team, because we were being measured on our success in that way.</a:t>
            </a:r>
            <a:r>
              <a:rPr lang="en-CA" i="1" dirty="0"/>
              <a:t>” </a:t>
            </a:r>
          </a:p>
          <a:p>
            <a:pPr algn="ctr"/>
            <a:r>
              <a:rPr lang="en-CA" dirty="0"/>
              <a:t>(Front line staff, A13)</a:t>
            </a:r>
            <a:endParaRPr lang="en-GB" dirty="0"/>
          </a:p>
        </p:txBody>
      </p:sp>
      <p:sp>
        <p:nvSpPr>
          <p:cNvPr id="6" name="Rounded Rectangular Callout 5"/>
          <p:cNvSpPr/>
          <p:nvPr/>
        </p:nvSpPr>
        <p:spPr>
          <a:xfrm>
            <a:off x="6623825" y="1677301"/>
            <a:ext cx="4847063" cy="4070195"/>
          </a:xfrm>
          <a:prstGeom prst="wedgeRoundRect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dirty="0"/>
          </a:p>
          <a:p>
            <a:pPr algn="ctr"/>
            <a:endParaRPr lang="en-GB" dirty="0"/>
          </a:p>
          <a:p>
            <a:pPr algn="ctr"/>
            <a:r>
              <a:rPr lang="en-CA" i="1" dirty="0"/>
              <a:t>“If I had the option of moving someone into a hostel or into a flat, when actually what they really needed was a supported hostel, and I sort of said at the time, you know, I could put him here and get the outcome but actually he really needs to be there, yeah, right, we'll put him there then.  You know, forget that, this is [outcomes-based], it has to be what is best for him.” </a:t>
            </a:r>
          </a:p>
          <a:p>
            <a:pPr algn="ctr"/>
            <a:endParaRPr lang="en-CA" i="1" dirty="0"/>
          </a:p>
          <a:p>
            <a:pPr algn="ctr"/>
            <a:r>
              <a:rPr lang="en-CA" i="1" dirty="0"/>
              <a:t>(Front line staff, B7)</a:t>
            </a:r>
            <a:endParaRPr lang="en-GB" dirty="0"/>
          </a:p>
        </p:txBody>
      </p:sp>
    </p:spTree>
    <p:extLst>
      <p:ext uri="{BB962C8B-B14F-4D97-AF65-F5344CB8AC3E}">
        <p14:creationId xmlns:p14="http://schemas.microsoft.com/office/powerpoint/2010/main" val="5996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dirty="0"/>
          </a:p>
        </p:txBody>
      </p:sp>
      <p:sp>
        <p:nvSpPr>
          <p:cNvPr id="4" name="Title 3"/>
          <p:cNvSpPr>
            <a:spLocks noGrp="1"/>
          </p:cNvSpPr>
          <p:nvPr>
            <p:ph type="title"/>
          </p:nvPr>
        </p:nvSpPr>
        <p:spPr/>
        <p:txBody>
          <a:bodyPr/>
          <a:lstStyle/>
          <a:p>
            <a:endParaRPr lang="en-GB"/>
          </a:p>
        </p:txBody>
      </p:sp>
      <p:sp>
        <p:nvSpPr>
          <p:cNvPr id="5" name="Oval Callout 4"/>
          <p:cNvSpPr/>
          <p:nvPr/>
        </p:nvSpPr>
        <p:spPr>
          <a:xfrm>
            <a:off x="275063" y="1477818"/>
            <a:ext cx="5735444" cy="4460488"/>
          </a:xfrm>
          <a:prstGeom prst="wedgeEllipse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CA" i="1" dirty="0"/>
              <a:t>“The ethos of payment of results don’t work in the context of when you work with complicated people, because you’re putting more effort in, more time in, more resources in, but you’re not getting anywhere.”</a:t>
            </a:r>
            <a:r>
              <a:rPr lang="en-CA" dirty="0"/>
              <a:t> </a:t>
            </a:r>
          </a:p>
          <a:p>
            <a:pPr algn="ctr"/>
            <a:endParaRPr lang="en-CA" dirty="0"/>
          </a:p>
          <a:p>
            <a:pPr algn="ctr"/>
            <a:r>
              <a:rPr lang="en-CA" dirty="0"/>
              <a:t>(Front line staff, A7)</a:t>
            </a:r>
            <a:endParaRPr lang="en-GB" dirty="0"/>
          </a:p>
        </p:txBody>
      </p:sp>
      <p:sp>
        <p:nvSpPr>
          <p:cNvPr id="6" name="Rounded Rectangular Callout 5"/>
          <p:cNvSpPr/>
          <p:nvPr/>
        </p:nvSpPr>
        <p:spPr>
          <a:xfrm>
            <a:off x="6623825" y="1677301"/>
            <a:ext cx="4847063" cy="4070195"/>
          </a:xfrm>
          <a:prstGeom prst="wedgeRoundRect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dirty="0"/>
          </a:p>
          <a:p>
            <a:pPr algn="ctr"/>
            <a:endParaRPr lang="en-GB" dirty="0"/>
          </a:p>
          <a:p>
            <a:pPr algn="ctr"/>
            <a:r>
              <a:rPr lang="en-CA" i="1" dirty="0"/>
              <a:t>“…even if I'd had internalised all those figures, it wouldn't have made any difference to the way I was working anyway. So, I didn't, because I was, I was trying to get outcomes for whoever I could anyway, the money was more of a side issue.”</a:t>
            </a:r>
            <a:r>
              <a:rPr lang="en-CA" dirty="0"/>
              <a:t> </a:t>
            </a:r>
          </a:p>
          <a:p>
            <a:pPr algn="ctr"/>
            <a:endParaRPr lang="en-CA" dirty="0"/>
          </a:p>
          <a:p>
            <a:pPr algn="ctr"/>
            <a:r>
              <a:rPr lang="en-CA" dirty="0"/>
              <a:t>(Front line staff, B8)</a:t>
            </a:r>
          </a:p>
        </p:txBody>
      </p:sp>
    </p:spTree>
    <p:extLst>
      <p:ext uri="{BB962C8B-B14F-4D97-AF65-F5344CB8AC3E}">
        <p14:creationId xmlns:p14="http://schemas.microsoft.com/office/powerpoint/2010/main" val="34877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88C6C-6B72-960E-00EF-55F98287996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0B71A76-03E7-56C6-91F8-A69E70EBCBA0}"/>
              </a:ext>
            </a:extLst>
          </p:cNvPr>
          <p:cNvSpPr>
            <a:spLocks noGrp="1"/>
          </p:cNvSpPr>
          <p:nvPr>
            <p:ph type="title"/>
          </p:nvPr>
        </p:nvSpPr>
        <p:spPr/>
        <p:txBody>
          <a:bodyPr/>
          <a:lstStyle/>
          <a:p>
            <a:r>
              <a:rPr lang="en-US" dirty="0"/>
              <a:t>Summary of provider performance</a:t>
            </a:r>
          </a:p>
        </p:txBody>
      </p:sp>
    </p:spTree>
    <p:extLst>
      <p:ext uri="{BB962C8B-B14F-4D97-AF65-F5344CB8AC3E}">
        <p14:creationId xmlns:p14="http://schemas.microsoft.com/office/powerpoint/2010/main" val="2776602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D6376D5-6BE3-0445-ADF7-55D68CA03674}"/>
              </a:ext>
            </a:extLst>
          </p:cNvPr>
          <p:cNvPicPr>
            <a:picLocks noGrp="1" noChangeAspect="1"/>
          </p:cNvPicPr>
          <p:nvPr>
            <p:ph idx="1"/>
          </p:nvPr>
        </p:nvPicPr>
        <p:blipFill>
          <a:blip r:embed="rId3"/>
          <a:stretch>
            <a:fillRect/>
          </a:stretch>
        </p:blipFill>
        <p:spPr>
          <a:xfrm>
            <a:off x="0" y="1537409"/>
            <a:ext cx="7844370" cy="4606717"/>
          </a:xfrm>
          <a:prstGeom prst="rect">
            <a:avLst/>
          </a:prstGeom>
        </p:spPr>
      </p:pic>
      <p:sp>
        <p:nvSpPr>
          <p:cNvPr id="3" name="Title 2">
            <a:extLst>
              <a:ext uri="{FF2B5EF4-FFF2-40B4-BE49-F238E27FC236}">
                <a16:creationId xmlns:a16="http://schemas.microsoft.com/office/drawing/2014/main" id="{9A9876E4-B297-6541-B28B-A288F43FE157}"/>
              </a:ext>
            </a:extLst>
          </p:cNvPr>
          <p:cNvSpPr>
            <a:spLocks noGrp="1"/>
          </p:cNvSpPr>
          <p:nvPr>
            <p:ph type="title"/>
          </p:nvPr>
        </p:nvSpPr>
        <p:spPr/>
        <p:txBody>
          <a:bodyPr/>
          <a:lstStyle/>
          <a:p>
            <a:r>
              <a:rPr lang="en-CA" dirty="0"/>
              <a:t>Outcome 1: Reduction in rough sleeping</a:t>
            </a:r>
            <a:r>
              <a:rPr lang="en-GB" dirty="0"/>
              <a:t> </a:t>
            </a:r>
            <a:endParaRPr lang="en-US" dirty="0"/>
          </a:p>
        </p:txBody>
      </p:sp>
      <p:pic>
        <p:nvPicPr>
          <p:cNvPr id="7" name="Picture 6">
            <a:extLst>
              <a:ext uri="{FF2B5EF4-FFF2-40B4-BE49-F238E27FC236}">
                <a16:creationId xmlns:a16="http://schemas.microsoft.com/office/drawing/2014/main" id="{44DF786F-4576-ED4B-8131-0E000947B954}"/>
              </a:ext>
            </a:extLst>
          </p:cNvPr>
          <p:cNvPicPr>
            <a:picLocks noChangeAspect="1"/>
          </p:cNvPicPr>
          <p:nvPr/>
        </p:nvPicPr>
        <p:blipFill>
          <a:blip r:embed="rId4"/>
          <a:stretch>
            <a:fillRect/>
          </a:stretch>
        </p:blipFill>
        <p:spPr>
          <a:xfrm>
            <a:off x="8013382" y="3285642"/>
            <a:ext cx="6653113" cy="1350525"/>
          </a:xfrm>
          <a:prstGeom prst="rect">
            <a:avLst/>
          </a:prstGeom>
        </p:spPr>
      </p:pic>
    </p:spTree>
    <p:extLst>
      <p:ext uri="{BB962C8B-B14F-4D97-AF65-F5344CB8AC3E}">
        <p14:creationId xmlns:p14="http://schemas.microsoft.com/office/powerpoint/2010/main" val="951714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38FB83-C1D3-284F-845D-026ACBCEB959}"/>
              </a:ext>
            </a:extLst>
          </p:cNvPr>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44904" y="1604209"/>
            <a:ext cx="7531770" cy="4523875"/>
          </a:xfrm>
          <a:prstGeom prst="rect">
            <a:avLst/>
          </a:prstGeom>
          <a:noFill/>
        </p:spPr>
      </p:pic>
      <p:sp>
        <p:nvSpPr>
          <p:cNvPr id="3" name="Title 2">
            <a:extLst>
              <a:ext uri="{FF2B5EF4-FFF2-40B4-BE49-F238E27FC236}">
                <a16:creationId xmlns:a16="http://schemas.microsoft.com/office/drawing/2014/main" id="{D3A179D4-53DC-AF45-B5FD-634FA6317FFD}"/>
              </a:ext>
            </a:extLst>
          </p:cNvPr>
          <p:cNvSpPr>
            <a:spLocks noGrp="1"/>
          </p:cNvSpPr>
          <p:nvPr>
            <p:ph type="title"/>
          </p:nvPr>
        </p:nvSpPr>
        <p:spPr/>
        <p:txBody>
          <a:bodyPr>
            <a:normAutofit/>
          </a:bodyPr>
          <a:lstStyle/>
          <a:p>
            <a:r>
              <a:rPr lang="en-CA" dirty="0"/>
              <a:t>Outcome 2: Sustained accommodation at entry, 12 and 18 months</a:t>
            </a:r>
            <a:r>
              <a:rPr lang="en-GB" dirty="0"/>
              <a:t> </a:t>
            </a:r>
            <a:endParaRPr lang="en-US" dirty="0"/>
          </a:p>
        </p:txBody>
      </p:sp>
      <p:pic>
        <p:nvPicPr>
          <p:cNvPr id="5" name="Picture 4">
            <a:extLst>
              <a:ext uri="{FF2B5EF4-FFF2-40B4-BE49-F238E27FC236}">
                <a16:creationId xmlns:a16="http://schemas.microsoft.com/office/drawing/2014/main" id="{C3843FF7-B2B3-7148-A2C2-B2586382710E}"/>
              </a:ext>
            </a:extLst>
          </p:cNvPr>
          <p:cNvPicPr>
            <a:picLocks noChangeAspect="1"/>
          </p:cNvPicPr>
          <p:nvPr/>
        </p:nvPicPr>
        <p:blipFill>
          <a:blip r:embed="rId4"/>
          <a:stretch>
            <a:fillRect/>
          </a:stretch>
        </p:blipFill>
        <p:spPr>
          <a:xfrm>
            <a:off x="8161421" y="3247524"/>
            <a:ext cx="5943600" cy="1485900"/>
          </a:xfrm>
          <a:prstGeom prst="rect">
            <a:avLst/>
          </a:prstGeom>
        </p:spPr>
      </p:pic>
    </p:spTree>
    <p:extLst>
      <p:ext uri="{BB962C8B-B14F-4D97-AF65-F5344CB8AC3E}">
        <p14:creationId xmlns:p14="http://schemas.microsoft.com/office/powerpoint/2010/main" val="2187674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759412-FCB5-F84B-B322-8840BB6C0E0C}"/>
              </a:ext>
            </a:extLst>
          </p:cNvPr>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13301" y="1687903"/>
            <a:ext cx="7715246" cy="4279760"/>
          </a:xfrm>
          <a:prstGeom prst="rect">
            <a:avLst/>
          </a:prstGeom>
          <a:noFill/>
        </p:spPr>
      </p:pic>
      <p:sp>
        <p:nvSpPr>
          <p:cNvPr id="3" name="Title 2">
            <a:extLst>
              <a:ext uri="{FF2B5EF4-FFF2-40B4-BE49-F238E27FC236}">
                <a16:creationId xmlns:a16="http://schemas.microsoft.com/office/drawing/2014/main" id="{B16AE0B7-C558-B54A-A0FC-8BA02C70BDE3}"/>
              </a:ext>
            </a:extLst>
          </p:cNvPr>
          <p:cNvSpPr>
            <a:spLocks noGrp="1"/>
          </p:cNvSpPr>
          <p:nvPr>
            <p:ph type="title"/>
          </p:nvPr>
        </p:nvSpPr>
        <p:spPr/>
        <p:txBody>
          <a:bodyPr>
            <a:normAutofit fontScale="90000"/>
          </a:bodyPr>
          <a:lstStyle/>
          <a:p>
            <a:r>
              <a:rPr lang="en-CA" i="1" dirty="0"/>
              <a:t>Outcome 3: Repatriation to country of origin</a:t>
            </a:r>
            <a:br>
              <a:rPr lang="en-GB" dirty="0"/>
            </a:br>
            <a:endParaRPr lang="en-US" dirty="0"/>
          </a:p>
        </p:txBody>
      </p:sp>
      <p:pic>
        <p:nvPicPr>
          <p:cNvPr id="6" name="Picture 5">
            <a:extLst>
              <a:ext uri="{FF2B5EF4-FFF2-40B4-BE49-F238E27FC236}">
                <a16:creationId xmlns:a16="http://schemas.microsoft.com/office/drawing/2014/main" id="{3AC7D1BA-F064-3A40-A024-A029005B2C36}"/>
              </a:ext>
            </a:extLst>
          </p:cNvPr>
          <p:cNvPicPr>
            <a:picLocks noChangeAspect="1"/>
          </p:cNvPicPr>
          <p:nvPr/>
        </p:nvPicPr>
        <p:blipFill>
          <a:blip r:embed="rId4"/>
          <a:stretch>
            <a:fillRect/>
          </a:stretch>
        </p:blipFill>
        <p:spPr>
          <a:xfrm>
            <a:off x="7949867" y="2944328"/>
            <a:ext cx="7415464" cy="1853866"/>
          </a:xfrm>
          <a:prstGeom prst="rect">
            <a:avLst/>
          </a:prstGeom>
        </p:spPr>
      </p:pic>
    </p:spTree>
    <p:extLst>
      <p:ext uri="{BB962C8B-B14F-4D97-AF65-F5344CB8AC3E}">
        <p14:creationId xmlns:p14="http://schemas.microsoft.com/office/powerpoint/2010/main" val="196339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7A7C8E43-5F25-7849-AB0D-2BB1AE6E3904}"/>
              </a:ext>
            </a:extLst>
          </p:cNvPr>
          <p:cNvGraphicFramePr>
            <a:graphicFrameLocks noGrp="1"/>
          </p:cNvGraphicFramePr>
          <p:nvPr>
            <p:ph idx="1"/>
          </p:nvPr>
        </p:nvGraphicFramePr>
        <p:xfrm>
          <a:off x="609600" y="1477818"/>
          <a:ext cx="10972800" cy="4821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D8D7560-2B1C-0A4B-AEC4-3361860F9291}"/>
              </a:ext>
            </a:extLst>
          </p:cNvPr>
          <p:cNvSpPr>
            <a:spLocks noGrp="1"/>
          </p:cNvSpPr>
          <p:nvPr>
            <p:ph type="title"/>
          </p:nvPr>
        </p:nvSpPr>
        <p:spPr/>
        <p:txBody>
          <a:bodyPr/>
          <a:lstStyle/>
          <a:p>
            <a:r>
              <a:rPr lang="en-US" dirty="0"/>
              <a:t>Summary of provider performance</a:t>
            </a:r>
          </a:p>
        </p:txBody>
      </p:sp>
    </p:spTree>
    <p:extLst>
      <p:ext uri="{BB962C8B-B14F-4D97-AF65-F5344CB8AC3E}">
        <p14:creationId xmlns:p14="http://schemas.microsoft.com/office/powerpoint/2010/main" val="911739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Social Impact Bonds?</a:t>
            </a:r>
            <a:endParaRPr lang="en-US" dirty="0"/>
          </a:p>
        </p:txBody>
      </p:sp>
      <p:pic>
        <p:nvPicPr>
          <p:cNvPr id="4" name="Picture 3"/>
          <p:cNvPicPr>
            <a:picLocks noChangeAspect="1"/>
          </p:cNvPicPr>
          <p:nvPr/>
        </p:nvPicPr>
        <p:blipFill>
          <a:blip r:embed="rId3"/>
          <a:stretch>
            <a:fillRect/>
          </a:stretch>
        </p:blipFill>
        <p:spPr>
          <a:xfrm>
            <a:off x="838200" y="1813190"/>
            <a:ext cx="10049933" cy="4746475"/>
          </a:xfrm>
          <a:prstGeom prst="rect">
            <a:avLst/>
          </a:prstGeom>
        </p:spPr>
      </p:pic>
    </p:spTree>
    <p:extLst>
      <p:ext uri="{BB962C8B-B14F-4D97-AF65-F5344CB8AC3E}">
        <p14:creationId xmlns:p14="http://schemas.microsoft.com/office/powerpoint/2010/main" val="12379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285750" indent="-285750">
              <a:buFont typeface="Arial" panose="020B0604020202020204" pitchFamily="34" charset="0"/>
              <a:buChar char="•"/>
            </a:pPr>
            <a:r>
              <a:rPr lang="en-US" sz="2400" dirty="0"/>
              <a:t>Use of outcomes-based contracts are complex, can lead to unintended behavior (more flexibility, foster too much dependence, enable personalization but also creaming, and gaming)</a:t>
            </a:r>
            <a:endParaRPr lang="en-CA" sz="2400" dirty="0"/>
          </a:p>
          <a:p>
            <a:pPr marL="285750" indent="-285750">
              <a:buFont typeface="Arial" panose="020B0604020202020204" pitchFamily="34" charset="0"/>
              <a:buChar char="•"/>
            </a:pPr>
            <a:r>
              <a:rPr lang="en-CA" sz="2400" dirty="0"/>
              <a:t>Strategic importance of the SIB-related incentives for each non-profit organisation impacted staff and service delivery to the client group.</a:t>
            </a:r>
            <a:endParaRPr lang="en-US" sz="2400" dirty="0"/>
          </a:p>
          <a:p>
            <a:pPr marL="285750" indent="-285750">
              <a:buFont typeface="Arial" panose="020B0604020202020204" pitchFamily="34" charset="0"/>
              <a:buChar char="•"/>
            </a:pPr>
            <a:r>
              <a:rPr lang="en-US" sz="2400" dirty="0"/>
              <a:t>New principal (profit-seeking investor) can change a non-profit’s agency relationship</a:t>
            </a:r>
          </a:p>
          <a:p>
            <a:pPr marL="285750" indent="-285750">
              <a:buFont typeface="Arial" panose="020B0604020202020204" pitchFamily="34" charset="0"/>
              <a:buChar char="•"/>
            </a:pPr>
            <a:r>
              <a:rPr lang="en-US" sz="2400" dirty="0"/>
              <a:t>Introduction of incentives has potential to affect non-profit provider behavior</a:t>
            </a:r>
          </a:p>
          <a:p>
            <a:pPr marL="285750" indent="-285750">
              <a:buFont typeface="Arial" panose="020B0604020202020204" pitchFamily="34" charset="0"/>
              <a:buChar char="•"/>
            </a:pPr>
            <a:endParaRPr lang="en-CA" sz="2400" dirty="0"/>
          </a:p>
        </p:txBody>
      </p:sp>
      <p:sp>
        <p:nvSpPr>
          <p:cNvPr id="2" name="Title 1"/>
          <p:cNvSpPr>
            <a:spLocks noGrp="1"/>
          </p:cNvSpPr>
          <p:nvPr>
            <p:ph type="title"/>
          </p:nvPr>
        </p:nvSpPr>
        <p:spPr/>
        <p:txBody>
          <a:bodyPr/>
          <a:lstStyle/>
          <a:p>
            <a:r>
              <a:rPr lang="en-GB" dirty="0"/>
              <a:t>Conclusions</a:t>
            </a:r>
          </a:p>
        </p:txBody>
      </p:sp>
      <p:sp>
        <p:nvSpPr>
          <p:cNvPr id="3" name="TextBox 2"/>
          <p:cNvSpPr txBox="1"/>
          <p:nvPr/>
        </p:nvSpPr>
        <p:spPr>
          <a:xfrm>
            <a:off x="2581154" y="68637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43575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285750" indent="-285750">
              <a:buFont typeface="Arial" panose="020B0604020202020204" pitchFamily="34" charset="0"/>
              <a:buChar char="•"/>
            </a:pPr>
            <a:r>
              <a:rPr lang="en-CA" sz="2400" dirty="0"/>
              <a:t>Explores the implications of the financial and contractual relationships underpinning the SIB contracts and the impact for provider behaviour. </a:t>
            </a:r>
          </a:p>
          <a:p>
            <a:pPr marL="285750" indent="-285750">
              <a:buFont typeface="Arial" panose="020B0604020202020204" pitchFamily="34" charset="0"/>
              <a:buChar char="•"/>
            </a:pPr>
            <a:r>
              <a:rPr lang="en-CA" sz="2400" dirty="0"/>
              <a:t>Builds on existing theoretical work about the use of incentives in non-profit or public sector settings (Francois and </a:t>
            </a:r>
            <a:r>
              <a:rPr lang="en-CA" sz="2400" dirty="0" err="1"/>
              <a:t>Vlassopoulos</a:t>
            </a:r>
            <a:r>
              <a:rPr lang="en-CA" sz="2400" dirty="0"/>
              <a:t>, 2008, </a:t>
            </a:r>
            <a:r>
              <a:rPr lang="en-CA" sz="2400" dirty="0" err="1"/>
              <a:t>Besley</a:t>
            </a:r>
            <a:r>
              <a:rPr lang="en-CA" sz="2400" dirty="0"/>
              <a:t> and </a:t>
            </a:r>
            <a:r>
              <a:rPr lang="en-CA" sz="2400" dirty="0" err="1"/>
              <a:t>Ghatak</a:t>
            </a:r>
            <a:r>
              <a:rPr lang="en-CA" sz="2400" dirty="0"/>
              <a:t>, 2003).  </a:t>
            </a:r>
          </a:p>
          <a:p>
            <a:pPr marL="285750" indent="-285750">
              <a:buFont typeface="Arial" panose="020B0604020202020204" pitchFamily="34" charset="0"/>
              <a:buChar char="•"/>
            </a:pPr>
            <a:r>
              <a:rPr lang="en-CA" sz="2400" dirty="0"/>
              <a:t>Contributes to gap in the empirical literature about how incentives within organisations and how this affects organisational behaviour (Milstein and </a:t>
            </a:r>
            <a:r>
              <a:rPr lang="en-CA" sz="2400" dirty="0" err="1"/>
              <a:t>Schreyoegg</a:t>
            </a:r>
            <a:r>
              <a:rPr lang="en-CA" sz="2400" dirty="0"/>
              <a:t>, 2016; </a:t>
            </a:r>
            <a:r>
              <a:rPr lang="en-CA" sz="2400" dirty="0" err="1"/>
              <a:t>Bandiera</a:t>
            </a:r>
            <a:r>
              <a:rPr lang="en-CA" sz="2400" dirty="0"/>
              <a:t> et al 2006; 2007; Burgess et al 2017; 2017).</a:t>
            </a:r>
          </a:p>
          <a:p>
            <a:endParaRPr lang="en-CA" dirty="0"/>
          </a:p>
        </p:txBody>
      </p:sp>
      <p:sp>
        <p:nvSpPr>
          <p:cNvPr id="2" name="Title 1"/>
          <p:cNvSpPr>
            <a:spLocks noGrp="1"/>
          </p:cNvSpPr>
          <p:nvPr>
            <p:ph type="title"/>
          </p:nvPr>
        </p:nvSpPr>
        <p:spPr/>
        <p:txBody>
          <a:bodyPr/>
          <a:lstStyle/>
          <a:p>
            <a:r>
              <a:rPr lang="en-GB" dirty="0"/>
              <a:t>Discussion of findings</a:t>
            </a:r>
          </a:p>
        </p:txBody>
      </p:sp>
      <p:sp>
        <p:nvSpPr>
          <p:cNvPr id="3" name="TextBox 2"/>
          <p:cNvSpPr txBox="1"/>
          <p:nvPr/>
        </p:nvSpPr>
        <p:spPr>
          <a:xfrm>
            <a:off x="2581154" y="68637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5085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285750" indent="-285750">
              <a:buFont typeface="Arial" panose="020B0604020202020204" pitchFamily="34" charset="0"/>
              <a:buChar char="•"/>
            </a:pPr>
            <a:r>
              <a:rPr lang="en-US" sz="2200" dirty="0"/>
              <a:t>Comparative case studies allowed identification of incentives and their impact as they filtered through an organization</a:t>
            </a:r>
          </a:p>
          <a:p>
            <a:pPr marL="285750" indent="-285750">
              <a:buFont typeface="Arial" panose="020B0604020202020204" pitchFamily="34" charset="0"/>
              <a:buChar char="•"/>
            </a:pPr>
            <a:r>
              <a:rPr lang="en-US" sz="2200" dirty="0"/>
              <a:t>Rich descriptive evidence about how incentives used and understood by staff in shaping service delivery</a:t>
            </a:r>
          </a:p>
          <a:p>
            <a:pPr marL="285750" indent="-285750">
              <a:buFont typeface="Arial" panose="020B0604020202020204" pitchFamily="34" charset="0"/>
              <a:buChar char="•"/>
            </a:pPr>
            <a:r>
              <a:rPr lang="en-US" sz="2200" dirty="0"/>
              <a:t>Contributes to nascent literature on intrinsic motivation within teams using indirect financial incentives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Limitations</a:t>
            </a:r>
          </a:p>
          <a:p>
            <a:pPr marL="843111" lvl="1" indent="-285750">
              <a:buFont typeface="Arial" panose="020B0604020202020204" pitchFamily="34" charset="0"/>
              <a:buChar char="•"/>
            </a:pPr>
            <a:r>
              <a:rPr lang="en-US" sz="2000" dirty="0"/>
              <a:t>Unable to collect observational data about service intervention at outset </a:t>
            </a:r>
          </a:p>
          <a:p>
            <a:pPr marL="843111" lvl="1" indent="-285750">
              <a:buFont typeface="Arial" panose="020B0604020202020204" pitchFamily="34" charset="0"/>
              <a:buChar char="•"/>
            </a:pPr>
            <a:r>
              <a:rPr lang="en-US" sz="2000" dirty="0"/>
              <a:t>Impossible to determine potential surpluses or losses that each provider may have accrued to better understand the impact of the contractual risks on service delivery</a:t>
            </a:r>
          </a:p>
          <a:p>
            <a:pPr marL="843111" lvl="1" indent="-285750">
              <a:buFont typeface="Arial" panose="020B0604020202020204" pitchFamily="34" charset="0"/>
              <a:buChar char="•"/>
            </a:pPr>
            <a:r>
              <a:rPr lang="en-US" sz="2000" dirty="0"/>
              <a:t>Unable to conduct quantitative analysis due to reporting biases in data available  </a:t>
            </a:r>
          </a:p>
          <a:p>
            <a:pPr marL="285750" indent="-285750">
              <a:buFont typeface="Arial" panose="020B0604020202020204" pitchFamily="34" charset="0"/>
              <a:buChar char="•"/>
            </a:pPr>
            <a:endParaRPr lang="en-CA" dirty="0"/>
          </a:p>
        </p:txBody>
      </p:sp>
      <p:sp>
        <p:nvSpPr>
          <p:cNvPr id="2" name="Title 1"/>
          <p:cNvSpPr>
            <a:spLocks noGrp="1"/>
          </p:cNvSpPr>
          <p:nvPr>
            <p:ph type="title"/>
          </p:nvPr>
        </p:nvSpPr>
        <p:spPr/>
        <p:txBody>
          <a:bodyPr/>
          <a:lstStyle/>
          <a:p>
            <a:r>
              <a:rPr lang="en-GB" dirty="0"/>
              <a:t>Strengths and limitations of study</a:t>
            </a:r>
          </a:p>
        </p:txBody>
      </p:sp>
      <p:sp>
        <p:nvSpPr>
          <p:cNvPr id="3" name="TextBox 2"/>
          <p:cNvSpPr txBox="1"/>
          <p:nvPr/>
        </p:nvSpPr>
        <p:spPr>
          <a:xfrm>
            <a:off x="2581154" y="68637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710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0655"/>
            <a:ext cx="11372850" cy="4821382"/>
          </a:xfrm>
        </p:spPr>
        <p:txBody>
          <a:bodyPr>
            <a:normAutofit/>
          </a:bodyPr>
          <a:lstStyle/>
          <a:p>
            <a:pPr marL="285750" indent="-285750">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843111" lvl="1" indent="-285750">
              <a:buFont typeface="Arial" panose="020B0604020202020204" pitchFamily="34" charset="0"/>
              <a:buChar char="•"/>
            </a:pPr>
            <a:r>
              <a:rPr lang="en-CA" sz="2200" dirty="0">
                <a:latin typeface="Open Sans" panose="020B0606030504020204" pitchFamily="34" charset="0"/>
                <a:ea typeface="Open Sans" panose="020B0606030504020204" pitchFamily="34" charset="0"/>
                <a:cs typeface="Open Sans" panose="020B0606030504020204" pitchFamily="34" charset="0"/>
              </a:rPr>
              <a:t>SIBs and outcomes-based contracts should be approached with caution about the appropriate allocation of risk</a:t>
            </a:r>
          </a:p>
          <a:p>
            <a:pPr marL="843111" lvl="1" indent="-285750">
              <a:buFont typeface="Arial" panose="020B0604020202020204" pitchFamily="34" charset="0"/>
              <a:buChar char="•"/>
            </a:pPr>
            <a:endParaRPr lang="en-CA" sz="2200" dirty="0">
              <a:latin typeface="Open Sans" panose="020B0606030504020204" pitchFamily="34" charset="0"/>
              <a:ea typeface="Open Sans" panose="020B0606030504020204" pitchFamily="34" charset="0"/>
              <a:cs typeface="Open Sans" panose="020B0606030504020204" pitchFamily="34" charset="0"/>
            </a:endParaRPr>
          </a:p>
          <a:p>
            <a:pPr marL="843111" lvl="1" indent="-285750"/>
            <a:r>
              <a:rPr lang="en-GB" sz="2200" dirty="0">
                <a:latin typeface="Open Sans" panose="020B0606030504020204" pitchFamily="34" charset="0"/>
                <a:ea typeface="Open Sans" panose="020B0606030504020204" pitchFamily="34" charset="0"/>
                <a:cs typeface="Open Sans" panose="020B0606030504020204" pitchFamily="34" charset="0"/>
              </a:rPr>
              <a:t>Non-profit management and leadership are important contextual factors for service delivery and implementation because providers are susceptible to the perverse incentives associated with p4p schemes</a:t>
            </a:r>
          </a:p>
          <a:p>
            <a:pPr marL="843111" lvl="1" indent="-285750"/>
            <a:endParaRPr lang="en-CA" sz="2200" dirty="0">
              <a:latin typeface="Open Sans" panose="020B0606030504020204" pitchFamily="34" charset="0"/>
              <a:ea typeface="Open Sans" panose="020B0606030504020204" pitchFamily="34" charset="0"/>
              <a:cs typeface="Open Sans" panose="020B0606030504020204" pitchFamily="34" charset="0"/>
            </a:endParaRPr>
          </a:p>
          <a:p>
            <a:pPr marL="843111" lvl="1" indent="-285750">
              <a:buFont typeface="Arial" panose="020B0604020202020204" pitchFamily="34" charset="0"/>
              <a:buChar char="•"/>
            </a:pPr>
            <a:r>
              <a:rPr lang="en-CA" sz="2200" dirty="0">
                <a:latin typeface="Open Sans" panose="020B0606030504020204" pitchFamily="34" charset="0"/>
                <a:ea typeface="Open Sans" panose="020B0606030504020204" pitchFamily="34" charset="0"/>
                <a:cs typeface="Open Sans" panose="020B0606030504020204" pitchFamily="34" charset="0"/>
              </a:rPr>
              <a:t>Non-profit providers are susceptible to the perverse incentives associated with p4p schemes</a:t>
            </a:r>
          </a:p>
          <a:p>
            <a:pPr marL="843111" lvl="1" indent="-285750">
              <a:buFont typeface="Arial" panose="020B0604020202020204" pitchFamily="34" charset="0"/>
              <a:buChar char="•"/>
            </a:pPr>
            <a:endParaRPr lang="en-CA" sz="2200" dirty="0">
              <a:latin typeface="Open Sans" panose="020B0606030504020204" pitchFamily="34" charset="0"/>
              <a:ea typeface="Open Sans" panose="020B0606030504020204" pitchFamily="34" charset="0"/>
              <a:cs typeface="Open Sans" panose="020B0606030504020204" pitchFamily="34" charset="0"/>
            </a:endParaRPr>
          </a:p>
          <a:p>
            <a:pPr marL="843111" lvl="1" indent="-285750"/>
            <a:r>
              <a:rPr lang="en-GB" sz="2200" dirty="0">
                <a:latin typeface="Open Sans" panose="020B0606030504020204" pitchFamily="34" charset="0"/>
                <a:ea typeface="Open Sans" panose="020B0606030504020204" pitchFamily="34" charset="0"/>
                <a:cs typeface="Open Sans" panose="020B0606030504020204" pitchFamily="34" charset="0"/>
              </a:rPr>
              <a:t>Attribution of outcomes to the SIB-financed intervention should be prioritised in future projects and more more robust research (use of counterfactuals or randomised design) is needed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p>
        </p:txBody>
      </p:sp>
      <p:sp>
        <p:nvSpPr>
          <p:cNvPr id="2" name="Title 1"/>
          <p:cNvSpPr>
            <a:spLocks noGrp="1"/>
          </p:cNvSpPr>
          <p:nvPr>
            <p:ph type="title"/>
          </p:nvPr>
        </p:nvSpPr>
        <p:spPr/>
        <p:txBody>
          <a:bodyPr>
            <a:normAutofit/>
          </a:bodyPr>
          <a:lstStyle/>
          <a:p>
            <a:r>
              <a:rPr lang="en-US" sz="2400" dirty="0"/>
              <a:t>Policy implications</a:t>
            </a:r>
          </a:p>
        </p:txBody>
      </p:sp>
    </p:spTree>
    <p:extLst>
      <p:ext uri="{BB962C8B-B14F-4D97-AF65-F5344CB8AC3E}">
        <p14:creationId xmlns:p14="http://schemas.microsoft.com/office/powerpoint/2010/main" val="13644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6" name="Rectangle 1045">
            <a:extLst>
              <a:ext uri="{FF2B5EF4-FFF2-40B4-BE49-F238E27FC236}">
                <a16:creationId xmlns:a16="http://schemas.microsoft.com/office/drawing/2014/main" id="{477B3D0A-9C0E-8E65-3091-732A717D3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03945-0F76-FBBD-C6C1-56277E66DC03}"/>
              </a:ext>
            </a:extLst>
          </p:cNvPr>
          <p:cNvSpPr>
            <a:spLocks noGrp="1"/>
          </p:cNvSpPr>
          <p:nvPr>
            <p:ph type="title"/>
          </p:nvPr>
        </p:nvSpPr>
        <p:spPr>
          <a:xfrm>
            <a:off x="758952" y="234057"/>
            <a:ext cx="10124189" cy="1228299"/>
          </a:xfrm>
        </p:spPr>
        <p:txBody>
          <a:bodyPr vert="horz" lIns="91440" tIns="45720" rIns="91440" bIns="45720" rtlCol="0" anchor="ctr">
            <a:normAutofit/>
          </a:bodyPr>
          <a:lstStyle/>
          <a:p>
            <a:r>
              <a:rPr lang="en-US" sz="2800" b="1"/>
              <a:t>IFP Catalyst grant:</a:t>
            </a:r>
            <a:br>
              <a:rPr lang="en-US" sz="2800" b="1"/>
            </a:br>
            <a:r>
              <a:rPr lang="en-US" sz="2800" b="1"/>
              <a:t>Outcomes-based contracting for resilient health systems in Canada</a:t>
            </a:r>
            <a:endParaRPr lang="en-US" sz="2800"/>
          </a:p>
        </p:txBody>
      </p:sp>
      <p:sp>
        <p:nvSpPr>
          <p:cNvPr id="4" name="Text Placeholder 3">
            <a:extLst>
              <a:ext uri="{FF2B5EF4-FFF2-40B4-BE49-F238E27FC236}">
                <a16:creationId xmlns:a16="http://schemas.microsoft.com/office/drawing/2014/main" id="{9ECA6B5C-506E-797E-DC6D-8B03544ACBEF}"/>
              </a:ext>
            </a:extLst>
          </p:cNvPr>
          <p:cNvSpPr>
            <a:spLocks noGrp="1"/>
          </p:cNvSpPr>
          <p:nvPr>
            <p:ph type="body" sz="half" idx="2"/>
          </p:nvPr>
        </p:nvSpPr>
        <p:spPr>
          <a:xfrm>
            <a:off x="758952" y="2281552"/>
            <a:ext cx="5725263" cy="3916915"/>
          </a:xfrm>
        </p:spPr>
        <p:txBody>
          <a:bodyPr vert="horz" lIns="91440" tIns="45720" rIns="91440" bIns="45720" rtlCol="0" anchor="ctr">
            <a:normAutofit/>
          </a:bodyPr>
          <a:lstStyle/>
          <a:p>
            <a:pPr marL="428625" indent="-228600">
              <a:buFont typeface="Arial" panose="020B0604020202020204" pitchFamily="34" charset="0"/>
              <a:buChar char="•"/>
            </a:pPr>
            <a:r>
              <a:rPr lang="en-US" sz="1700" dirty="0"/>
              <a:t>Developing resilient health systems to withstand future emergencies and public health challenges (e.g., pandemics and chronic health conditions) is a key policy priority in Canada</a:t>
            </a:r>
            <a:r>
              <a:rPr lang="en-US" sz="1700" baseline="30000" dirty="0"/>
              <a:t>.</a:t>
            </a:r>
          </a:p>
          <a:p>
            <a:pPr marL="428625" indent="-228600">
              <a:buFont typeface="Arial" panose="020B0604020202020204" pitchFamily="34" charset="0"/>
              <a:buChar char="•"/>
            </a:pPr>
            <a:r>
              <a:rPr lang="en-US" sz="1700" dirty="0"/>
              <a:t>We will examine outcomes-based contracts (OBCs) as a policy lever to enable cross-sector collaboration to coordinate and share resources for innovative service delivery. </a:t>
            </a:r>
          </a:p>
          <a:p>
            <a:pPr marL="428625" indent="-228600">
              <a:buFont typeface="Arial" panose="020B0604020202020204" pitchFamily="34" charset="0"/>
              <a:buChar char="•"/>
            </a:pPr>
            <a:r>
              <a:rPr lang="en-US" sz="1700" dirty="0"/>
              <a:t>Research underway to test claims made within the Canadian literature on OBCs through workshops with relevant stakeholders to draw out key implications for the Canadian health system context, including considerations for when to use OBCs and how to mitigate risks</a:t>
            </a:r>
          </a:p>
          <a:p>
            <a:pPr marL="200025"/>
            <a:endParaRPr lang="en-US" sz="1700" dirty="0"/>
          </a:p>
        </p:txBody>
      </p:sp>
      <p:pic>
        <p:nvPicPr>
          <p:cNvPr id="5" name="Picture 4">
            <a:extLst>
              <a:ext uri="{FF2B5EF4-FFF2-40B4-BE49-F238E27FC236}">
                <a16:creationId xmlns:a16="http://schemas.microsoft.com/office/drawing/2014/main" id="{26947CD0-0AD1-8645-9AE4-9FF14BD7DDA1}"/>
              </a:ext>
            </a:extLst>
          </p:cNvPr>
          <p:cNvPicPr>
            <a:picLocks noChangeAspect="1"/>
          </p:cNvPicPr>
          <p:nvPr/>
        </p:nvPicPr>
        <p:blipFill>
          <a:blip r:embed="rId3"/>
          <a:stretch>
            <a:fillRect/>
          </a:stretch>
        </p:blipFill>
        <p:spPr>
          <a:xfrm>
            <a:off x="7044267" y="3337574"/>
            <a:ext cx="5147733" cy="952329"/>
          </a:xfrm>
          <a:prstGeom prst="rect">
            <a:avLst/>
          </a:prstGeom>
        </p:spPr>
      </p:pic>
      <p:pic>
        <p:nvPicPr>
          <p:cNvPr id="1026" name="Picture 2" descr="Government Outcomes Lab (@golaboxford) / X">
            <a:extLst>
              <a:ext uri="{FF2B5EF4-FFF2-40B4-BE49-F238E27FC236}">
                <a16:creationId xmlns:a16="http://schemas.microsoft.com/office/drawing/2014/main" id="{2467EB38-3AFF-30BC-841C-B675F4610FB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85946" y="4610176"/>
            <a:ext cx="1660316" cy="1660316"/>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F966F002-572A-6B1E-8977-54B65CBE7808}"/>
              </a:ext>
            </a:extLst>
          </p:cNvPr>
          <p:cNvPicPr>
            <a:picLocks noGrp="1" noChangeAspect="1"/>
          </p:cNvPicPr>
          <p:nvPr>
            <p:ph idx="1"/>
          </p:nvPr>
        </p:nvPicPr>
        <p:blipFill>
          <a:blip r:embed="rId5"/>
          <a:stretch>
            <a:fillRect/>
          </a:stretch>
        </p:blipFill>
        <p:spPr>
          <a:xfrm>
            <a:off x="7685946" y="2245106"/>
            <a:ext cx="3721426" cy="772195"/>
          </a:xfrm>
          <a:prstGeom prst="rect">
            <a:avLst/>
          </a:prstGeom>
        </p:spPr>
      </p:pic>
      <p:pic>
        <p:nvPicPr>
          <p:cNvPr id="1028" name="Picture 4" descr="King's College London : Rankings, Fees &amp; Courses Details | Top Universities">
            <a:extLst>
              <a:ext uri="{FF2B5EF4-FFF2-40B4-BE49-F238E27FC236}">
                <a16:creationId xmlns:a16="http://schemas.microsoft.com/office/drawing/2014/main" id="{78B5C617-5E8B-E1C6-4DD4-673BBA22F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2701" y="4867508"/>
            <a:ext cx="1110584" cy="1110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5AFFB2-0D57-E96E-A794-579A36A85535}"/>
              </a:ext>
            </a:extLst>
          </p:cNvPr>
          <p:cNvPicPr>
            <a:picLocks noChangeAspect="1"/>
          </p:cNvPicPr>
          <p:nvPr/>
        </p:nvPicPr>
        <p:blipFill>
          <a:blip r:embed="rId5"/>
          <a:stretch>
            <a:fillRect/>
          </a:stretch>
        </p:blipFill>
        <p:spPr>
          <a:xfrm>
            <a:off x="16274563" y="41014127"/>
            <a:ext cx="7439402" cy="1549433"/>
          </a:xfrm>
          <a:prstGeom prst="rect">
            <a:avLst/>
          </a:prstGeom>
        </p:spPr>
      </p:pic>
    </p:spTree>
    <p:extLst>
      <p:ext uri="{BB962C8B-B14F-4D97-AF65-F5344CB8AC3E}">
        <p14:creationId xmlns:p14="http://schemas.microsoft.com/office/powerpoint/2010/main" val="1286406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03945-0F76-FBBD-C6C1-56277E66DC03}"/>
              </a:ext>
            </a:extLst>
          </p:cNvPr>
          <p:cNvSpPr>
            <a:spLocks noGrp="1"/>
          </p:cNvSpPr>
          <p:nvPr>
            <p:ph type="title"/>
          </p:nvPr>
        </p:nvSpPr>
        <p:spPr>
          <a:xfrm>
            <a:off x="839788" y="678157"/>
            <a:ext cx="10628958" cy="697393"/>
          </a:xfrm>
        </p:spPr>
        <p:txBody>
          <a:bodyPr>
            <a:normAutofit fontScale="90000"/>
          </a:bodyPr>
          <a:lstStyle/>
          <a:p>
            <a:r>
              <a:rPr lang="en-US" sz="3200" b="1" kern="0" dirty="0">
                <a:solidFill>
                  <a:srgbClr val="002060"/>
                </a:solidFill>
              </a:rPr>
              <a:t>Stage 1 findings:</a:t>
            </a:r>
            <a:br>
              <a:rPr lang="en-US" sz="3200" b="1" kern="0" dirty="0">
                <a:solidFill>
                  <a:srgbClr val="002060"/>
                </a:solidFill>
              </a:rPr>
            </a:br>
            <a:r>
              <a:rPr lang="en-US" sz="3200" b="1" kern="0" dirty="0">
                <a:solidFill>
                  <a:srgbClr val="002060"/>
                </a:solidFill>
              </a:rPr>
              <a:t>Outcomes-based contracting for resilient health systems</a:t>
            </a:r>
            <a:endParaRPr lang="en-US" dirty="0"/>
          </a:p>
        </p:txBody>
      </p:sp>
      <p:sp>
        <p:nvSpPr>
          <p:cNvPr id="4" name="Text Placeholder 3">
            <a:extLst>
              <a:ext uri="{FF2B5EF4-FFF2-40B4-BE49-F238E27FC236}">
                <a16:creationId xmlns:a16="http://schemas.microsoft.com/office/drawing/2014/main" id="{9ECA6B5C-506E-797E-DC6D-8B03544ACBEF}"/>
              </a:ext>
            </a:extLst>
          </p:cNvPr>
          <p:cNvSpPr>
            <a:spLocks noGrp="1"/>
          </p:cNvSpPr>
          <p:nvPr>
            <p:ph type="body" sz="half" idx="2"/>
          </p:nvPr>
        </p:nvSpPr>
        <p:spPr>
          <a:xfrm>
            <a:off x="838887" y="1608504"/>
            <a:ext cx="10290175" cy="3811588"/>
          </a:xfrm>
        </p:spPr>
        <p:txBody>
          <a:bodyPr>
            <a:normAutofit/>
          </a:bodyPr>
          <a:lstStyle/>
          <a:p>
            <a:pPr marL="285750" indent="-285750">
              <a:buFont typeface="Arial" panose="020B0604020202020204" pitchFamily="34" charset="0"/>
              <a:buChar char="•"/>
            </a:pPr>
            <a:r>
              <a:rPr lang="en-US" sz="2000" kern="0" dirty="0">
                <a:solidFill>
                  <a:schemeClr val="accent5">
                    <a:lumMod val="50000"/>
                  </a:schemeClr>
                </a:solidFill>
                <a:latin typeface="Roboto"/>
                <a:ea typeface="Roboto"/>
                <a:cs typeface="Arial"/>
              </a:rPr>
              <a:t>There are 3 health sector OBCs operating in Canada. </a:t>
            </a:r>
          </a:p>
          <a:p>
            <a:pPr marL="285750" indent="-285750">
              <a:buFont typeface="Arial" panose="020B0604020202020204" pitchFamily="34" charset="0"/>
              <a:buChar char="•"/>
            </a:pPr>
            <a:endParaRPr lang="en-US" sz="2000" kern="0" dirty="0">
              <a:solidFill>
                <a:schemeClr val="accent5">
                  <a:lumMod val="50000"/>
                </a:schemeClr>
              </a:solidFill>
              <a:latin typeface="Roboto"/>
              <a:ea typeface="Roboto"/>
              <a:cs typeface="Arial"/>
            </a:endParaRPr>
          </a:p>
          <a:p>
            <a:pPr marL="285750" indent="-285750">
              <a:buFont typeface="Arial" panose="020B0604020202020204" pitchFamily="34" charset="0"/>
              <a:buChar char="•"/>
            </a:pPr>
            <a:r>
              <a:rPr lang="en-US" sz="2000" kern="0" dirty="0">
                <a:solidFill>
                  <a:schemeClr val="accent5">
                    <a:lumMod val="50000"/>
                  </a:schemeClr>
                </a:solidFill>
                <a:latin typeface="Roboto"/>
                <a:ea typeface="Roboto"/>
                <a:cs typeface="Arial"/>
              </a:rPr>
              <a:t>There is currently insufficient Canadian data to substantiate or trial claims made within the literature regarding the benefits or challenges of OBCs, nor have strategies to mitigate risks been tested.</a:t>
            </a:r>
          </a:p>
          <a:p>
            <a:pPr marL="285750" indent="-285750">
              <a:buFont typeface="Arial" panose="020B0604020202020204" pitchFamily="34" charset="0"/>
              <a:buChar char="•"/>
            </a:pPr>
            <a:endParaRPr lang="en-US" sz="2000" dirty="0">
              <a:solidFill>
                <a:schemeClr val="accent5">
                  <a:lumMod val="50000"/>
                </a:schemeClr>
              </a:solidFill>
              <a:effectLst/>
              <a:latin typeface="Roboto"/>
              <a:ea typeface="Roboto"/>
              <a:cs typeface="Roboto"/>
            </a:endParaRPr>
          </a:p>
          <a:p>
            <a:pPr marL="285750" indent="-285750">
              <a:buFont typeface="Arial" panose="020B0604020202020204" pitchFamily="34" charset="0"/>
              <a:buChar char="•"/>
            </a:pPr>
            <a:r>
              <a:rPr lang="en-US" sz="2000" dirty="0">
                <a:solidFill>
                  <a:schemeClr val="accent5">
                    <a:lumMod val="50000"/>
                  </a:schemeClr>
                </a:solidFill>
                <a:effectLst/>
                <a:latin typeface="Roboto"/>
                <a:ea typeface="Roboto"/>
                <a:cs typeface="Roboto"/>
              </a:rPr>
              <a:t>Governments should carefully consider how to identify specific social challenges, and partnerships; develop projects, outcomes and evaluations; structure payments; attract investors and negotiate contracts with them.​</a:t>
            </a:r>
          </a:p>
          <a:p>
            <a:endParaRPr lang="en-US" sz="2000" kern="0" dirty="0">
              <a:solidFill>
                <a:schemeClr val="accent5">
                  <a:lumMod val="50000"/>
                </a:schemeClr>
              </a:solidFill>
              <a:latin typeface="Roboto"/>
              <a:ea typeface="Roboto"/>
              <a:cs typeface="Roboto"/>
            </a:endParaRPr>
          </a:p>
        </p:txBody>
      </p:sp>
      <p:pic>
        <p:nvPicPr>
          <p:cNvPr id="7" name="Content Placeholder 6">
            <a:extLst>
              <a:ext uri="{FF2B5EF4-FFF2-40B4-BE49-F238E27FC236}">
                <a16:creationId xmlns:a16="http://schemas.microsoft.com/office/drawing/2014/main" id="{F966F002-572A-6B1E-8977-54B65CBE7808}"/>
              </a:ext>
            </a:extLst>
          </p:cNvPr>
          <p:cNvPicPr>
            <a:picLocks noGrp="1" noChangeAspect="1"/>
          </p:cNvPicPr>
          <p:nvPr>
            <p:ph idx="1"/>
          </p:nvPr>
        </p:nvPicPr>
        <p:blipFill>
          <a:blip r:embed="rId3"/>
          <a:stretch>
            <a:fillRect/>
          </a:stretch>
        </p:blipFill>
        <p:spPr>
          <a:xfrm>
            <a:off x="-2670264" y="5653047"/>
            <a:ext cx="5371523" cy="1118748"/>
          </a:xfrm>
          <a:prstGeom prst="rect">
            <a:avLst/>
          </a:prstGeom>
        </p:spPr>
      </p:pic>
      <p:pic>
        <p:nvPicPr>
          <p:cNvPr id="6" name="Picture 5">
            <a:extLst>
              <a:ext uri="{FF2B5EF4-FFF2-40B4-BE49-F238E27FC236}">
                <a16:creationId xmlns:a16="http://schemas.microsoft.com/office/drawing/2014/main" id="{C35AFFB2-0D57-E96E-A794-579A36A85535}"/>
              </a:ext>
            </a:extLst>
          </p:cNvPr>
          <p:cNvPicPr>
            <a:picLocks noChangeAspect="1"/>
          </p:cNvPicPr>
          <p:nvPr/>
        </p:nvPicPr>
        <p:blipFill>
          <a:blip r:embed="rId3"/>
          <a:stretch>
            <a:fillRect/>
          </a:stretch>
        </p:blipFill>
        <p:spPr>
          <a:xfrm>
            <a:off x="16274563" y="41014127"/>
            <a:ext cx="7439402" cy="1549433"/>
          </a:xfrm>
          <a:prstGeom prst="rect">
            <a:avLst/>
          </a:prstGeom>
        </p:spPr>
      </p:pic>
      <p:pic>
        <p:nvPicPr>
          <p:cNvPr id="5" name="Picture 4">
            <a:extLst>
              <a:ext uri="{FF2B5EF4-FFF2-40B4-BE49-F238E27FC236}">
                <a16:creationId xmlns:a16="http://schemas.microsoft.com/office/drawing/2014/main" id="{26947CD0-0AD1-8645-9AE4-9FF14BD7DDA1}"/>
              </a:ext>
            </a:extLst>
          </p:cNvPr>
          <p:cNvPicPr>
            <a:picLocks noChangeAspect="1"/>
          </p:cNvPicPr>
          <p:nvPr/>
        </p:nvPicPr>
        <p:blipFill>
          <a:blip r:embed="rId4"/>
          <a:stretch>
            <a:fillRect/>
          </a:stretch>
        </p:blipFill>
        <p:spPr>
          <a:xfrm>
            <a:off x="2421518" y="5716240"/>
            <a:ext cx="6016685" cy="1118748"/>
          </a:xfrm>
          <a:prstGeom prst="rect">
            <a:avLst/>
          </a:prstGeom>
        </p:spPr>
      </p:pic>
      <p:pic>
        <p:nvPicPr>
          <p:cNvPr id="1026" name="Picture 2" descr="Government Outcomes Lab (@golaboxford) / X">
            <a:extLst>
              <a:ext uri="{FF2B5EF4-FFF2-40B4-BE49-F238E27FC236}">
                <a16:creationId xmlns:a16="http://schemas.microsoft.com/office/drawing/2014/main" id="{2467EB38-3AFF-30BC-841C-B675F4610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804" y="5233065"/>
            <a:ext cx="1915037" cy="1915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g's College London : Rankings, Fees &amp; Courses Details | Top Universities">
            <a:extLst>
              <a:ext uri="{FF2B5EF4-FFF2-40B4-BE49-F238E27FC236}">
                <a16:creationId xmlns:a16="http://schemas.microsoft.com/office/drawing/2014/main" id="{78B5C617-5E8B-E1C6-4DD4-673BBA22F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5859" y="5588502"/>
            <a:ext cx="1172705" cy="117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62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t>BANDIERA, O., BARANKAY, I. &amp; RASUL, I. 2006. The evolution of cooperative norms: Evidence from a natural field experiment. </a:t>
            </a:r>
            <a:r>
              <a:rPr lang="en-US" i="1" dirty="0"/>
              <a:t>Advances in economic analysis &amp; policy,</a:t>
            </a:r>
            <a:r>
              <a:rPr lang="en-US" dirty="0"/>
              <a:t> 5</a:t>
            </a:r>
            <a:r>
              <a:rPr lang="en-US" b="1" dirty="0"/>
              <a:t>,</a:t>
            </a:r>
            <a:r>
              <a:rPr lang="en-US" dirty="0"/>
              <a:t> 1-28.</a:t>
            </a:r>
          </a:p>
          <a:p>
            <a:r>
              <a:rPr lang="en-US" dirty="0"/>
              <a:t>BANDIERA, O., BARANKAY, I. &amp; RASUL, I. 2007. Incentives for managers and inequality among workers: Evidence from a firm-level experiment. </a:t>
            </a:r>
            <a:r>
              <a:rPr lang="en-US" i="1" dirty="0"/>
              <a:t>The Quarterly Journal of Economics,</a:t>
            </a:r>
            <a:r>
              <a:rPr lang="en-US" dirty="0"/>
              <a:t> 122</a:t>
            </a:r>
            <a:r>
              <a:rPr lang="en-US" b="1" dirty="0"/>
              <a:t>,</a:t>
            </a:r>
            <a:r>
              <a:rPr lang="en-US" dirty="0"/>
              <a:t> 729-773.</a:t>
            </a:r>
          </a:p>
          <a:p>
            <a:r>
              <a:rPr lang="en-US" dirty="0"/>
              <a:t>BENABOU, R. &amp; TIROLE, J. 2003. Intrinsic and extrinsic motivation. </a:t>
            </a:r>
            <a:r>
              <a:rPr lang="en-US" i="1" dirty="0"/>
              <a:t>The Review of Economic Studies,</a:t>
            </a:r>
            <a:r>
              <a:rPr lang="en-US" dirty="0"/>
              <a:t> 70</a:t>
            </a:r>
            <a:r>
              <a:rPr lang="en-US" b="1" dirty="0"/>
              <a:t>,</a:t>
            </a:r>
            <a:r>
              <a:rPr lang="en-US" dirty="0"/>
              <a:t> 489-520.</a:t>
            </a:r>
          </a:p>
          <a:p>
            <a:r>
              <a:rPr lang="en-US" dirty="0"/>
              <a:t>BURGESS, S., PROPPER, C., RATTO, M., SCHOLDER, K., VON HINKE, S. &amp; TOMINEY, E. 2010. Smarter Task Assignment or Greater Effort: The Impact of Incentives on Team Performance. </a:t>
            </a:r>
            <a:r>
              <a:rPr lang="en-US" i="1" dirty="0"/>
              <a:t>The Economic Journal,</a:t>
            </a:r>
            <a:r>
              <a:rPr lang="en-US" dirty="0"/>
              <a:t> 120</a:t>
            </a:r>
            <a:r>
              <a:rPr lang="en-US" b="1" dirty="0"/>
              <a:t>,</a:t>
            </a:r>
            <a:r>
              <a:rPr lang="en-US" dirty="0"/>
              <a:t> 968-989.</a:t>
            </a:r>
          </a:p>
          <a:p>
            <a:r>
              <a:rPr lang="en-US" dirty="0"/>
              <a:t>BURGESS, S., PROPPER, C., RATTO, M. &amp; TOMINEY, E. 2017. Incentives in the public sector: Evidence from a government agency. </a:t>
            </a:r>
            <a:r>
              <a:rPr lang="en-US" i="1" dirty="0"/>
              <a:t>The Economic Journal,</a:t>
            </a:r>
            <a:r>
              <a:rPr lang="en-US" dirty="0"/>
              <a:t> 127</a:t>
            </a:r>
            <a:r>
              <a:rPr lang="en-US" b="1" dirty="0"/>
              <a:t>,</a:t>
            </a:r>
            <a:r>
              <a:rPr lang="en-US" dirty="0"/>
              <a:t> F117-F141.</a:t>
            </a:r>
          </a:p>
          <a:p>
            <a:r>
              <a:rPr lang="en-US" dirty="0"/>
              <a:t>ELDRIDGE, C. &amp; PALMER, N. 2009. Performance-based payment: some reflections on the discourse, evidence and unanswered questions. </a:t>
            </a:r>
            <a:r>
              <a:rPr lang="en-US" i="1" dirty="0"/>
              <a:t>Health Policy and Planning,</a:t>
            </a:r>
            <a:r>
              <a:rPr lang="en-US" dirty="0"/>
              <a:t> 24</a:t>
            </a:r>
            <a:r>
              <a:rPr lang="en-US" b="1" dirty="0"/>
              <a:t>,</a:t>
            </a:r>
            <a:r>
              <a:rPr lang="en-US" dirty="0"/>
              <a:t> 160-166.</a:t>
            </a:r>
            <a:endParaRPr lang="en-GB" dirty="0"/>
          </a:p>
          <a:p>
            <a:r>
              <a:rPr lang="en-US" dirty="0"/>
              <a:t>FRANCOIS, P. &amp; VLASSOPOULOS, M. 2008. Pro-social motivation and the delivery of social services. </a:t>
            </a:r>
            <a:r>
              <a:rPr lang="en-US" i="1" dirty="0" err="1"/>
              <a:t>CESifo</a:t>
            </a:r>
            <a:r>
              <a:rPr lang="en-US" i="1" dirty="0"/>
              <a:t> Economic Studies,</a:t>
            </a:r>
            <a:r>
              <a:rPr lang="en-US" dirty="0"/>
              <a:t> 54</a:t>
            </a:r>
            <a:r>
              <a:rPr lang="en-US" b="1" dirty="0"/>
              <a:t>,</a:t>
            </a:r>
            <a:r>
              <a:rPr lang="en-US" dirty="0"/>
              <a:t> 22-54. Hood, C. 1995. "The “New Public Management” in the 1980s: variations on a theme."  </a:t>
            </a:r>
            <a:r>
              <a:rPr lang="en-US" i="1" dirty="0"/>
              <a:t>Accounting, organizations and society</a:t>
            </a:r>
            <a:r>
              <a:rPr lang="en-US" dirty="0"/>
              <a:t> 20 (2):93-109.</a:t>
            </a:r>
          </a:p>
          <a:p>
            <a:r>
              <a:rPr lang="en-US" dirty="0"/>
              <a:t>FRASER, A., TAN, S., KRUITHOF, K., SIM, M., DISLEY, E., GIACOMANTONIO, C., LAGARDE, M. &amp; MAYS, N. 2018a. An evaluation of Social Impact Bonds in Health and Social Care: Final Report. </a:t>
            </a:r>
            <a:r>
              <a:rPr lang="en-US" i="1" dirty="0"/>
              <a:t>Policy Innovation Research Unit (PIRU).</a:t>
            </a:r>
            <a:endParaRPr lang="en-US" dirty="0"/>
          </a:p>
          <a:p>
            <a:r>
              <a:rPr lang="en-US" dirty="0"/>
              <a:t>FRASER, A., TAN, S., LAGARDE, M. &amp; MAYS, N. 2018b. Narratives of Promise, Narratives of Caution: A Review of the Literature on Social Impact Bonds. </a:t>
            </a:r>
            <a:r>
              <a:rPr lang="en-US" i="1" dirty="0"/>
              <a:t>Social Policy &amp; Administration,</a:t>
            </a:r>
            <a:r>
              <a:rPr lang="en-US" dirty="0"/>
              <a:t> 52</a:t>
            </a:r>
            <a:r>
              <a:rPr lang="en-US" b="1" dirty="0"/>
              <a:t>,</a:t>
            </a:r>
            <a:r>
              <a:rPr lang="en-US" dirty="0"/>
              <a:t> 4-28.</a:t>
            </a:r>
          </a:p>
          <a:p>
            <a:r>
              <a:rPr lang="en-US" dirty="0"/>
              <a:t>HOOD, C. 1995. The “New Public Management” in the 1980s: variations on a theme. </a:t>
            </a:r>
            <a:r>
              <a:rPr lang="en-US" i="1" dirty="0"/>
              <a:t>Accounting, Organizations and Society,</a:t>
            </a:r>
            <a:r>
              <a:rPr lang="en-US" dirty="0"/>
              <a:t> 20</a:t>
            </a:r>
            <a:r>
              <a:rPr lang="en-US" b="1" dirty="0"/>
              <a:t>,</a:t>
            </a:r>
            <a:r>
              <a:rPr lang="en-US" dirty="0"/>
              <a:t> 93-109.</a:t>
            </a:r>
          </a:p>
          <a:p>
            <a:r>
              <a:rPr lang="en-US" dirty="0"/>
              <a:t>LAGARDE, M., WRIGHT, M., NOSSITER, J. &amp; MAYS, N. 2013. Challenges of payment-for-performance in health care and other public services–design, implementation and evaluation. London: Policy Innovation Research Unit.</a:t>
            </a:r>
          </a:p>
          <a:p>
            <a:r>
              <a:rPr lang="en-US" dirty="0"/>
              <a:t>LAKE, R. W. 2015. The </a:t>
            </a:r>
            <a:r>
              <a:rPr lang="en-US" dirty="0" err="1"/>
              <a:t>financialization</a:t>
            </a:r>
            <a:r>
              <a:rPr lang="en-US" dirty="0"/>
              <a:t> of urban policy in the age of Obama. </a:t>
            </a:r>
            <a:r>
              <a:rPr lang="en-US" i="1" dirty="0"/>
              <a:t>Journal of Urban Affairs,</a:t>
            </a:r>
            <a:r>
              <a:rPr lang="en-US" dirty="0"/>
              <a:t> 37</a:t>
            </a:r>
            <a:r>
              <a:rPr lang="en-US" b="1" dirty="0"/>
              <a:t>,</a:t>
            </a:r>
            <a:r>
              <a:rPr lang="en-US" dirty="0"/>
              <a:t> 75-78.</a:t>
            </a:r>
          </a:p>
          <a:p>
            <a:r>
              <a:rPr lang="en-US" dirty="0"/>
              <a:t>MILSTEIN, R. &amp; SCHREYOEGG, J. 2016. Pay for performance in the inpatient sector: A review of 34 P4P programs in 14 OECD countries. </a:t>
            </a:r>
            <a:r>
              <a:rPr lang="en-US" i="1" dirty="0"/>
              <a:t>Health Policy,</a:t>
            </a:r>
            <a:r>
              <a:rPr lang="en-US" dirty="0"/>
              <a:t> 120</a:t>
            </a:r>
            <a:r>
              <a:rPr lang="en-US" b="1" dirty="0"/>
              <a:t>,</a:t>
            </a:r>
            <a:r>
              <a:rPr lang="en-US" dirty="0"/>
              <a:t> 1125-1140.</a:t>
            </a:r>
          </a:p>
          <a:p>
            <a:r>
              <a:rPr lang="en-US" dirty="0"/>
              <a:t>PRENDERGAST, C. 1999. The provision of incentives in firms. </a:t>
            </a:r>
            <a:r>
              <a:rPr lang="en-US" i="1" dirty="0"/>
              <a:t>Journal of Economic Literature,</a:t>
            </a:r>
            <a:r>
              <a:rPr lang="en-US" dirty="0"/>
              <a:t> 37</a:t>
            </a:r>
            <a:r>
              <a:rPr lang="en-US" b="1" dirty="0"/>
              <a:t>,</a:t>
            </a:r>
            <a:r>
              <a:rPr lang="en-US" dirty="0"/>
              <a:t> 7-63.</a:t>
            </a:r>
          </a:p>
          <a:p>
            <a:endParaRPr lang="en-US" dirty="0"/>
          </a:p>
          <a:p>
            <a:pPr marL="0" indent="0">
              <a:buNone/>
            </a:pPr>
            <a:endParaRPr lang="en-GB" dirty="0"/>
          </a:p>
        </p:txBody>
      </p:sp>
      <p:sp>
        <p:nvSpPr>
          <p:cNvPr id="2" name="Title 1"/>
          <p:cNvSpPr>
            <a:spLocks noGrp="1"/>
          </p:cNvSpPr>
          <p:nvPr>
            <p:ph type="title"/>
          </p:nvPr>
        </p:nvSpPr>
        <p:spPr/>
        <p:txBody>
          <a:bodyPr/>
          <a:lstStyle/>
          <a:p>
            <a:r>
              <a:rPr lang="en-US" dirty="0"/>
              <a:t>References </a:t>
            </a:r>
          </a:p>
        </p:txBody>
      </p:sp>
    </p:spTree>
    <p:extLst>
      <p:ext uri="{BB962C8B-B14F-4D97-AF65-F5344CB8AC3E}">
        <p14:creationId xmlns:p14="http://schemas.microsoft.com/office/powerpoint/2010/main" val="1671771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Difficult to develop and commission with the potential for high transaction costs, e.g. fees for performance management and intermediaries’ services (Disley et al, 2011; McKay, 2013; DWP, 2014; Tan et al, 2015; Fraser et al, 2018) </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SIBs can improve performance or enable a focus on achieving results (DWP 2016; DCLG 2015).  </a:t>
            </a:r>
          </a:p>
          <a:p>
            <a:pPr marL="342900" indent="-342900">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Studies suggest that SIBs do not ameliorate the issues associated with </a:t>
            </a:r>
            <a:r>
              <a:rPr lang="en-GB" sz="2400" dirty="0" err="1">
                <a:latin typeface="Open Sans" panose="020B0606030504020204" pitchFamily="34" charset="0"/>
                <a:ea typeface="Open Sans" panose="020B0606030504020204" pitchFamily="34" charset="0"/>
                <a:cs typeface="Open Sans" panose="020B0606030504020204" pitchFamily="34" charset="0"/>
              </a:rPr>
              <a:t>PbR</a:t>
            </a:r>
            <a:r>
              <a:rPr lang="en-GB" sz="2400" dirty="0">
                <a:latin typeface="Open Sans" panose="020B0606030504020204" pitchFamily="34" charset="0"/>
                <a:ea typeface="Open Sans" panose="020B0606030504020204" pitchFamily="34" charset="0"/>
                <a:cs typeface="Open Sans" panose="020B0606030504020204" pitchFamily="34" charset="0"/>
              </a:rPr>
              <a:t> contracting and found anecdotal evidence of gaming (Edmiston and Nicholls 2017; Tan et al, forthcoming) and parking and creaming (Rees et al 2014).  </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p:txBody>
          <a:bodyPr/>
          <a:lstStyle/>
          <a:p>
            <a:r>
              <a:rPr lang="en-GB" dirty="0"/>
              <a:t>Empirical evidence on SIBs: No magic bullet</a:t>
            </a:r>
            <a:endParaRPr lang="en-US" dirty="0"/>
          </a:p>
        </p:txBody>
      </p:sp>
    </p:spTree>
    <p:extLst>
      <p:ext uri="{BB962C8B-B14F-4D97-AF65-F5344CB8AC3E}">
        <p14:creationId xmlns:p14="http://schemas.microsoft.com/office/powerpoint/2010/main" val="1429300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77818"/>
            <a:ext cx="7462838" cy="4821382"/>
          </a:xfrm>
        </p:spPr>
        <p:txBody>
          <a:bodyPr>
            <a:normAutofit/>
          </a:bodyPr>
          <a:lstStyle/>
          <a:p>
            <a:pPr marL="0" indent="0">
              <a:buNone/>
            </a:pPr>
            <a:r>
              <a:rPr lang="en-US" sz="2000" b="1" dirty="0"/>
              <a:t>Research question: </a:t>
            </a:r>
          </a:p>
          <a:p>
            <a:pPr marL="0" indent="0">
              <a:buNone/>
            </a:pPr>
            <a:r>
              <a:rPr lang="en-CA" sz="2000" i="1" dirty="0"/>
              <a:t>“How do workers in non-profit organisations respond to the use of direct and indirect outcome-related financial incentives?” </a:t>
            </a:r>
            <a:endParaRPr lang="en-US" sz="2000" dirty="0"/>
          </a:p>
          <a:p>
            <a:pPr lvl="0"/>
            <a:endParaRPr lang="en-CA" dirty="0"/>
          </a:p>
          <a:p>
            <a:pPr marL="514350" lvl="0" indent="-514350">
              <a:buFont typeface="+mj-lt"/>
              <a:buAutoNum type="arabicPeriod"/>
            </a:pPr>
            <a:r>
              <a:rPr lang="en-CA" dirty="0"/>
              <a:t>To understand how new financial incentives are articulated and prioritised within a non-profit organisation’s management and how this affects the way that the organisation plans and delivers services.</a:t>
            </a:r>
            <a:endParaRPr lang="en-US" dirty="0"/>
          </a:p>
          <a:p>
            <a:pPr marL="514350" lvl="0" indent="-514350">
              <a:buFont typeface="+mj-lt"/>
              <a:buAutoNum type="arabicPeriod"/>
            </a:pPr>
            <a:r>
              <a:rPr lang="en-CA" dirty="0"/>
              <a:t>To understand how senior and team managers respond to extrinsic incentives and the impact that these have on staff structure, task allocation, service delivery, performance management and monitoring outcomes.</a:t>
            </a:r>
            <a:endParaRPr lang="en-US" dirty="0"/>
          </a:p>
          <a:p>
            <a:pPr marL="514350" lvl="0" indent="-514350">
              <a:buFont typeface="+mj-lt"/>
              <a:buAutoNum type="arabicPeriod"/>
            </a:pPr>
            <a:r>
              <a:rPr lang="en-CA" dirty="0"/>
              <a:t>To understand how team managers and front line staff perceived incentives and outcome-related rewards driven by the SIB, and how this affects their attitudes toward outcome targets. </a:t>
            </a:r>
            <a:endParaRPr lang="en-US" dirty="0"/>
          </a:p>
        </p:txBody>
      </p:sp>
      <p:sp>
        <p:nvSpPr>
          <p:cNvPr id="2" name="Title 1"/>
          <p:cNvSpPr>
            <a:spLocks noGrp="1"/>
          </p:cNvSpPr>
          <p:nvPr>
            <p:ph type="title"/>
          </p:nvPr>
        </p:nvSpPr>
        <p:spPr/>
        <p:txBody>
          <a:bodyPr/>
          <a:lstStyle/>
          <a:p>
            <a:r>
              <a:rPr lang="en-US" dirty="0"/>
              <a:t>Aims and objectives</a:t>
            </a:r>
          </a:p>
        </p:txBody>
      </p:sp>
      <p:pic>
        <p:nvPicPr>
          <p:cNvPr id="4" name="Content Placeholder 3">
            <a:extLst>
              <a:ext uri="{FF2B5EF4-FFF2-40B4-BE49-F238E27FC236}">
                <a16:creationId xmlns:a16="http://schemas.microsoft.com/office/drawing/2014/main" id="{07D32CB7-ADA4-9978-D7E3-A5815FA6D75E}"/>
              </a:ext>
            </a:extLst>
          </p:cNvPr>
          <p:cNvPicPr>
            <a:picLocks noChangeAspect="1"/>
          </p:cNvPicPr>
          <p:nvPr/>
        </p:nvPicPr>
        <p:blipFill>
          <a:blip r:embed="rId3"/>
          <a:stretch>
            <a:fillRect/>
          </a:stretch>
        </p:blipFill>
        <p:spPr>
          <a:xfrm>
            <a:off x="8329611" y="1616559"/>
            <a:ext cx="3458623" cy="4196372"/>
          </a:xfrm>
          <a:prstGeom prst="rect">
            <a:avLst/>
          </a:prstGeom>
          <a:noFill/>
          <a:ln>
            <a:solidFill>
              <a:schemeClr val="tx1"/>
            </a:solidFill>
          </a:ln>
        </p:spPr>
      </p:pic>
    </p:spTree>
    <p:extLst>
      <p:ext uri="{BB962C8B-B14F-4D97-AF65-F5344CB8AC3E}">
        <p14:creationId xmlns:p14="http://schemas.microsoft.com/office/powerpoint/2010/main" val="37581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CA" sz="2400" b="1" dirty="0"/>
              <a:t>Agency theory </a:t>
            </a:r>
          </a:p>
          <a:p>
            <a:pPr marL="285750" indent="-285750">
              <a:buFont typeface="Arial" panose="020B0604020202020204" pitchFamily="34" charset="0"/>
              <a:buChar char="•"/>
            </a:pPr>
            <a:r>
              <a:rPr lang="en-CA" sz="2400" dirty="0"/>
              <a:t>In public services, no single principal (e.g. owner of a private firm) or a single goal but multiple principals and goals in public and non-governmental organisations (</a:t>
            </a:r>
            <a:r>
              <a:rPr lang="en-CA" sz="2400" dirty="0" err="1"/>
              <a:t>Besley</a:t>
            </a:r>
            <a:r>
              <a:rPr lang="en-CA" sz="2400" dirty="0"/>
              <a:t> and </a:t>
            </a:r>
            <a:r>
              <a:rPr lang="en-CA" sz="2400" dirty="0" err="1"/>
              <a:t>Ghatak</a:t>
            </a:r>
            <a:r>
              <a:rPr lang="en-CA" sz="2400" dirty="0"/>
              <a:t>, 2003). </a:t>
            </a:r>
          </a:p>
          <a:p>
            <a:pPr marL="285750" indent="-285750">
              <a:buFont typeface="Arial" panose="020B0604020202020204" pitchFamily="34" charset="0"/>
              <a:buChar char="•"/>
            </a:pPr>
            <a:r>
              <a:rPr lang="en-CA" sz="2400" dirty="0"/>
              <a:t>Agents can be compromised by the conflict between their own self-interest and the principal’s needs, so their choices can adversely affect their own, or their principal’s professional or financial outcomes (Prendergast, 1999).  </a:t>
            </a:r>
          </a:p>
          <a:p>
            <a:pPr marL="285750" indent="-285750">
              <a:buFont typeface="Arial" panose="020B0604020202020204" pitchFamily="34" charset="0"/>
              <a:buChar char="•"/>
            </a:pPr>
            <a:endParaRPr lang="en-CA" sz="2400" dirty="0"/>
          </a:p>
          <a:p>
            <a:r>
              <a:rPr lang="en-CA" sz="2400" b="1" dirty="0"/>
              <a:t>Incentives theory</a:t>
            </a:r>
          </a:p>
          <a:p>
            <a:pPr marL="285750" indent="-285750">
              <a:buFont typeface="Arial" panose="020B0604020202020204" pitchFamily="34" charset="0"/>
              <a:buChar char="•"/>
            </a:pPr>
            <a:r>
              <a:rPr lang="en-CA" sz="2400" dirty="0"/>
              <a:t>Mechanism to induce workers into acting in the interests of their employers (Prendergast, 1999).</a:t>
            </a:r>
          </a:p>
          <a:p>
            <a:pPr marL="285750" indent="-285750">
              <a:buFont typeface="Arial" panose="020B0604020202020204" pitchFamily="34" charset="0"/>
              <a:buChar char="•"/>
            </a:pPr>
            <a:r>
              <a:rPr lang="en-CA" sz="2400" dirty="0"/>
              <a:t>Structure of rewards, encouragement, praise or criticism to promote effort or performance (</a:t>
            </a:r>
            <a:r>
              <a:rPr lang="en-CA" sz="2400" dirty="0" err="1"/>
              <a:t>Benabou</a:t>
            </a:r>
            <a:r>
              <a:rPr lang="en-CA" sz="2400" dirty="0"/>
              <a:t> and </a:t>
            </a:r>
            <a:r>
              <a:rPr lang="en-CA" sz="2400" dirty="0" err="1"/>
              <a:t>Tirole</a:t>
            </a:r>
            <a:r>
              <a:rPr lang="en-CA" sz="2400" dirty="0"/>
              <a:t>, 2003). </a:t>
            </a:r>
          </a:p>
          <a:p>
            <a:pPr marL="285750" indent="-285750">
              <a:buFont typeface="Arial" panose="020B0604020202020204" pitchFamily="34" charset="0"/>
              <a:buChar char="•"/>
            </a:pPr>
            <a:r>
              <a:rPr lang="en-CA" sz="2400" dirty="0"/>
              <a:t>Incentives in public sector can be more challenging where agents have multiple tasks, different principals and missions  (</a:t>
            </a:r>
            <a:r>
              <a:rPr lang="en-CA" sz="2400" dirty="0" err="1"/>
              <a:t>Besley</a:t>
            </a:r>
            <a:r>
              <a:rPr lang="en-CA" sz="2400" dirty="0"/>
              <a:t> and </a:t>
            </a:r>
            <a:r>
              <a:rPr lang="en-CA" sz="2400" dirty="0" err="1"/>
              <a:t>Ghatak</a:t>
            </a:r>
            <a:r>
              <a:rPr lang="en-CA" sz="2400" dirty="0"/>
              <a:t>, 2003)</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a:t>Theoretical background </a:t>
            </a:r>
          </a:p>
        </p:txBody>
      </p:sp>
    </p:spTree>
    <p:extLst>
      <p:ext uri="{BB962C8B-B14F-4D97-AF65-F5344CB8AC3E}">
        <p14:creationId xmlns:p14="http://schemas.microsoft.com/office/powerpoint/2010/main" val="6590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F83A8-F13A-4C44-AEBF-B0294EF8ABCC}"/>
              </a:ext>
            </a:extLst>
          </p:cNvPr>
          <p:cNvSpPr>
            <a:spLocks noGrp="1"/>
          </p:cNvSpPr>
          <p:nvPr>
            <p:ph idx="1"/>
          </p:nvPr>
        </p:nvSpPr>
        <p:spPr/>
        <p:txBody>
          <a:bodyPr/>
          <a:lstStyle/>
          <a:p>
            <a:r>
              <a:rPr lang="en-CA" dirty="0"/>
              <a:t>Intrinsic motivation is defined as actions an individual undertakes for the enjoyment of the task itself, for public service motivation, or out of pro-social motivation to ‘do good’.  </a:t>
            </a:r>
          </a:p>
          <a:p>
            <a:endParaRPr lang="en-CA" dirty="0"/>
          </a:p>
          <a:p>
            <a:r>
              <a:rPr lang="en-CA" dirty="0"/>
              <a:t>Extrinsic motivation refers to activities that are not interesting to the individual (i.e., not intrinsically motivating), such as externally or internally imposed tasks that do not correspond to an individual’s goals, values, or preferences. </a:t>
            </a:r>
            <a:endParaRPr lang="en-US" dirty="0"/>
          </a:p>
        </p:txBody>
      </p:sp>
      <p:sp>
        <p:nvSpPr>
          <p:cNvPr id="3" name="Title 2">
            <a:extLst>
              <a:ext uri="{FF2B5EF4-FFF2-40B4-BE49-F238E27FC236}">
                <a16:creationId xmlns:a16="http://schemas.microsoft.com/office/drawing/2014/main" id="{5CCAD8AC-8CBC-CD41-A2D0-D06F87565AA9}"/>
              </a:ext>
            </a:extLst>
          </p:cNvPr>
          <p:cNvSpPr>
            <a:spLocks noGrp="1"/>
          </p:cNvSpPr>
          <p:nvPr>
            <p:ph type="title"/>
          </p:nvPr>
        </p:nvSpPr>
        <p:spPr/>
        <p:txBody>
          <a:bodyPr/>
          <a:lstStyle/>
          <a:p>
            <a:r>
              <a:rPr lang="en-US" dirty="0"/>
              <a:t>Theoretical background: Motivation </a:t>
            </a:r>
          </a:p>
        </p:txBody>
      </p:sp>
      <p:pic>
        <p:nvPicPr>
          <p:cNvPr id="4" name="Picture 3">
            <a:extLst>
              <a:ext uri="{FF2B5EF4-FFF2-40B4-BE49-F238E27FC236}">
                <a16:creationId xmlns:a16="http://schemas.microsoft.com/office/drawing/2014/main" id="{04FE0E3A-56CE-CA49-AA34-7D4A908E663E}"/>
              </a:ext>
            </a:extLst>
          </p:cNvPr>
          <p:cNvPicPr>
            <a:picLocks noChangeAspect="1"/>
          </p:cNvPicPr>
          <p:nvPr/>
        </p:nvPicPr>
        <p:blipFill>
          <a:blip r:embed="rId3"/>
          <a:stretch>
            <a:fillRect/>
          </a:stretch>
        </p:blipFill>
        <p:spPr>
          <a:xfrm>
            <a:off x="7301863" y="3523932"/>
            <a:ext cx="3924097" cy="3028043"/>
          </a:xfrm>
          <a:prstGeom prst="rect">
            <a:avLst/>
          </a:prstGeom>
        </p:spPr>
      </p:pic>
      <p:pic>
        <p:nvPicPr>
          <p:cNvPr id="5" name="Picture 4">
            <a:extLst>
              <a:ext uri="{FF2B5EF4-FFF2-40B4-BE49-F238E27FC236}">
                <a16:creationId xmlns:a16="http://schemas.microsoft.com/office/drawing/2014/main" id="{B5E71B7A-89C6-5B4A-95C5-1EBF41C23CFD}"/>
              </a:ext>
            </a:extLst>
          </p:cNvPr>
          <p:cNvPicPr>
            <a:picLocks noChangeAspect="1"/>
          </p:cNvPicPr>
          <p:nvPr/>
        </p:nvPicPr>
        <p:blipFill>
          <a:blip r:embed="rId4"/>
          <a:stretch>
            <a:fillRect/>
          </a:stretch>
        </p:blipFill>
        <p:spPr>
          <a:xfrm>
            <a:off x="609600" y="3523932"/>
            <a:ext cx="6335824" cy="2959735"/>
          </a:xfrm>
          <a:prstGeom prst="rect">
            <a:avLst/>
          </a:prstGeom>
        </p:spPr>
      </p:pic>
    </p:spTree>
    <p:extLst>
      <p:ext uri="{BB962C8B-B14F-4D97-AF65-F5344CB8AC3E}">
        <p14:creationId xmlns:p14="http://schemas.microsoft.com/office/powerpoint/2010/main" val="32868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7DB627-56F3-8547-9305-7A9C67AC17AC}"/>
              </a:ext>
            </a:extLst>
          </p:cNvPr>
          <p:cNvSpPr>
            <a:spLocks noGrp="1"/>
          </p:cNvSpPr>
          <p:nvPr>
            <p:ph idx="1"/>
          </p:nvPr>
        </p:nvSpPr>
        <p:spPr/>
        <p:txBody>
          <a:bodyPr>
            <a:normAutofit/>
          </a:bodyPr>
          <a:lstStyle/>
          <a:p>
            <a:pPr marL="285750" indent="-285750">
              <a:buFont typeface="Arial" panose="020B0604020202020204" pitchFamily="34" charset="0"/>
              <a:buChar char="•"/>
            </a:pPr>
            <a:r>
              <a:rPr lang="en-CA" sz="2400" dirty="0"/>
              <a:t>Motivation crowding theory: continuum of individual preferences along two poles (Frey and </a:t>
            </a:r>
            <a:r>
              <a:rPr lang="en-CA" sz="2400" dirty="0" err="1"/>
              <a:t>Jegen</a:t>
            </a:r>
            <a:r>
              <a:rPr lang="en-CA" sz="2400" dirty="0"/>
              <a:t> 2001).  </a:t>
            </a:r>
          </a:p>
          <a:p>
            <a:pPr marL="285750" indent="-285750">
              <a:buFont typeface="Arial" panose="020B0604020202020204" pitchFamily="34" charset="0"/>
              <a:buChar char="•"/>
            </a:pPr>
            <a:endParaRPr lang="en-CA" sz="2400" dirty="0"/>
          </a:p>
          <a:p>
            <a:r>
              <a:rPr lang="en-CA" sz="2400" dirty="0"/>
              <a:t>But…</a:t>
            </a:r>
          </a:p>
          <a:p>
            <a:pPr marL="285750" indent="-285750">
              <a:buFont typeface="Arial" panose="020B0604020202020204" pitchFamily="34" charset="0"/>
              <a:buChar char="•"/>
            </a:pPr>
            <a:r>
              <a:rPr lang="en-CA" sz="2400" dirty="0"/>
              <a:t>Move away from the dichotomisation of intrinsic and extrinsic motivation to understand how financial incentives can foster motivation for some while impeding it in others. (Gagne and Deci 2005)   </a:t>
            </a:r>
          </a:p>
          <a:p>
            <a:pPr marL="285750" indent="-285750">
              <a:buFont typeface="Arial" panose="020B0604020202020204" pitchFamily="34" charset="0"/>
              <a:buChar char="•"/>
            </a:pPr>
            <a:r>
              <a:rPr lang="en-CA" sz="2400" dirty="0"/>
              <a:t>Crowding ‘in’ of IM where incentivised tasks provide enjoyment or personal meaningfulness that reflects the individual’s goals and values (Lohmann et al 2016). </a:t>
            </a:r>
          </a:p>
          <a:p>
            <a:endParaRPr lang="en-GB" sz="2400" dirty="0"/>
          </a:p>
          <a:p>
            <a:endParaRPr lang="en-US" sz="2400" dirty="0"/>
          </a:p>
          <a:p>
            <a:endParaRPr lang="en-US" sz="2400" dirty="0"/>
          </a:p>
        </p:txBody>
      </p:sp>
      <p:sp>
        <p:nvSpPr>
          <p:cNvPr id="3" name="Title 2">
            <a:extLst>
              <a:ext uri="{FF2B5EF4-FFF2-40B4-BE49-F238E27FC236}">
                <a16:creationId xmlns:a16="http://schemas.microsoft.com/office/drawing/2014/main" id="{28A1F562-1BE6-3C4E-ADC1-6F16566EA31D}"/>
              </a:ext>
            </a:extLst>
          </p:cNvPr>
          <p:cNvSpPr>
            <a:spLocks noGrp="1"/>
          </p:cNvSpPr>
          <p:nvPr>
            <p:ph type="title"/>
          </p:nvPr>
        </p:nvSpPr>
        <p:spPr/>
        <p:txBody>
          <a:bodyPr/>
          <a:lstStyle/>
          <a:p>
            <a:r>
              <a:rPr lang="en-US" dirty="0"/>
              <a:t>Theoretical background: Motivation </a:t>
            </a:r>
          </a:p>
        </p:txBody>
      </p:sp>
    </p:spTree>
    <p:extLst>
      <p:ext uri="{BB962C8B-B14F-4D97-AF65-F5344CB8AC3E}">
        <p14:creationId xmlns:p14="http://schemas.microsoft.com/office/powerpoint/2010/main" val="25255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91740"/>
            <a:ext cx="6393084" cy="5107460"/>
          </a:xfrm>
        </p:spPr>
        <p:txBody>
          <a:bodyPr>
            <a:normAutofit lnSpcReduction="10000"/>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Greater London Authority commissioned two SIBs in London with two non-profit service providers to reduce entrenched rough sleeping for 830 individuals in target population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Each SIB responsible for fixed cohort of 415 people for 3 years (Nov 2012-Oct 2015)</a:t>
            </a:r>
          </a:p>
          <a:p>
            <a:endParaRPr lang="en-US" dirty="0"/>
          </a:p>
          <a:p>
            <a:pPr marL="285750" indent="-285750">
              <a:buFont typeface="Arial" charset="0"/>
              <a:buChar char="•"/>
            </a:pPr>
            <a:r>
              <a:rPr lang="en-US" dirty="0"/>
              <a:t>Housing-first approach consistent with current best practice in enabling health improvements and socio-economic integration of homeless people (Fitzpatrick-Lewis et al., 2011, Bretherton and Pearce 2015).  </a:t>
            </a:r>
          </a:p>
          <a:p>
            <a:pPr marL="285750" indent="-285750">
              <a:buFont typeface="Arial" charset="0"/>
              <a:buChar char="•"/>
            </a:pPr>
            <a:endParaRPr lang="en-US" dirty="0"/>
          </a:p>
          <a:p>
            <a:pPr marL="285750" indent="-285750">
              <a:buFont typeface="Arial" charset="0"/>
              <a:buChar char="•"/>
            </a:pPr>
            <a:r>
              <a:rPr lang="en-US" dirty="0"/>
              <a:t>Direct financial incentives for the </a:t>
            </a:r>
            <a:r>
              <a:rPr lang="en-US" dirty="0" err="1"/>
              <a:t>organisation</a:t>
            </a:r>
            <a:endParaRPr lang="en-US" dirty="0"/>
          </a:p>
          <a:p>
            <a:pPr marL="285750" indent="-285750">
              <a:buFont typeface="Arial" charset="0"/>
              <a:buChar char="•"/>
            </a:pPr>
            <a:r>
              <a:rPr lang="en-US" dirty="0"/>
              <a:t>Indirect financial incentives for staff (no performance-based funding component for salary)</a:t>
            </a:r>
          </a:p>
          <a:p>
            <a:endParaRPr lang="en-US" dirty="0"/>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t>Study setting</a:t>
            </a:r>
          </a:p>
        </p:txBody>
      </p:sp>
      <p:pic>
        <p:nvPicPr>
          <p:cNvPr id="4" name="Picture 3"/>
          <p:cNvPicPr>
            <a:picLocks noChangeAspect="1"/>
          </p:cNvPicPr>
          <p:nvPr/>
        </p:nvPicPr>
        <p:blipFill>
          <a:blip r:embed="rId3"/>
          <a:stretch>
            <a:fillRect/>
          </a:stretch>
        </p:blipFill>
        <p:spPr>
          <a:xfrm>
            <a:off x="12640352" y="2909075"/>
            <a:ext cx="5404946" cy="1864896"/>
          </a:xfrm>
          <a:prstGeom prst="rect">
            <a:avLst/>
          </a:prstGeom>
        </p:spPr>
      </p:pic>
      <p:pic>
        <p:nvPicPr>
          <p:cNvPr id="7" name="Picture 6"/>
          <p:cNvPicPr>
            <a:picLocks noChangeAspect="1"/>
          </p:cNvPicPr>
          <p:nvPr/>
        </p:nvPicPr>
        <p:blipFill>
          <a:blip r:embed="rId4"/>
          <a:stretch>
            <a:fillRect/>
          </a:stretch>
        </p:blipFill>
        <p:spPr>
          <a:xfrm>
            <a:off x="13124432" y="5167228"/>
            <a:ext cx="4436785" cy="4830092"/>
          </a:xfrm>
          <a:prstGeom prst="rect">
            <a:avLst/>
          </a:prstGeom>
        </p:spPr>
      </p:pic>
      <p:pic>
        <p:nvPicPr>
          <p:cNvPr id="6" name="Picture 5"/>
          <p:cNvPicPr>
            <a:picLocks noChangeAspect="1"/>
          </p:cNvPicPr>
          <p:nvPr/>
        </p:nvPicPr>
        <p:blipFill>
          <a:blip r:embed="rId5"/>
          <a:stretch>
            <a:fillRect/>
          </a:stretch>
        </p:blipFill>
        <p:spPr>
          <a:xfrm>
            <a:off x="7091732" y="1191740"/>
            <a:ext cx="4917338" cy="5822520"/>
          </a:xfrm>
          <a:prstGeom prst="rect">
            <a:avLst/>
          </a:prstGeom>
        </p:spPr>
      </p:pic>
    </p:spTree>
    <p:extLst>
      <p:ext uri="{BB962C8B-B14F-4D97-AF65-F5344CB8AC3E}">
        <p14:creationId xmlns:p14="http://schemas.microsoft.com/office/powerpoint/2010/main" val="26698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18800</TotalTime>
  <Words>3379</Words>
  <Application>Microsoft Macintosh PowerPoint</Application>
  <PresentationFormat>Widescreen</PresentationFormat>
  <Paragraphs>275</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Open Sans</vt:lpstr>
      <vt:lpstr>Open Sans</vt:lpstr>
      <vt:lpstr>Roboto</vt:lpstr>
      <vt:lpstr>Custom Design</vt:lpstr>
      <vt:lpstr>PowerPoint Presentation</vt:lpstr>
      <vt:lpstr>Evaluation of SIBs in UK Health and Social Care</vt:lpstr>
      <vt:lpstr>What are Social Impact Bonds?</vt:lpstr>
      <vt:lpstr>Empirical evidence on SIBs: No magic bullet</vt:lpstr>
      <vt:lpstr>Aims and objectives</vt:lpstr>
      <vt:lpstr>Theoretical background </vt:lpstr>
      <vt:lpstr>Theoretical background: Motivation </vt:lpstr>
      <vt:lpstr>Theoretical background: Motivation </vt:lpstr>
      <vt:lpstr>Study setting</vt:lpstr>
      <vt:lpstr>Outcomes</vt:lpstr>
      <vt:lpstr>Framework for analysis</vt:lpstr>
      <vt:lpstr>Methods 1/2 </vt:lpstr>
      <vt:lpstr>Methods 2/2</vt:lpstr>
      <vt:lpstr>Contract design SIB diagram: Provider A</vt:lpstr>
      <vt:lpstr>Contract design SIB diagram: Provider B</vt:lpstr>
      <vt:lpstr>Contracts analysis</vt:lpstr>
      <vt:lpstr>Findings: Senior leadership team (SLT)</vt:lpstr>
      <vt:lpstr>PowerPoint Presentation</vt:lpstr>
      <vt:lpstr>Characteristics of staff structure in case studies</vt:lpstr>
      <vt:lpstr>Findings: Team managers</vt:lpstr>
      <vt:lpstr>PowerPoint Presentation</vt:lpstr>
      <vt:lpstr>Findings: Front line staff </vt:lpstr>
      <vt:lpstr>PowerPoint Presentation</vt:lpstr>
      <vt:lpstr>PowerPoint Presentation</vt:lpstr>
      <vt:lpstr>Summary of provider performance</vt:lpstr>
      <vt:lpstr>Outcome 1: Reduction in rough sleeping </vt:lpstr>
      <vt:lpstr>Outcome 2: Sustained accommodation at entry, 12 and 18 months </vt:lpstr>
      <vt:lpstr>Outcome 3: Repatriation to country of origin </vt:lpstr>
      <vt:lpstr>Summary of provider performance</vt:lpstr>
      <vt:lpstr>Conclusions</vt:lpstr>
      <vt:lpstr>Discussion of findings</vt:lpstr>
      <vt:lpstr>Strengths and limitations of study</vt:lpstr>
      <vt:lpstr>Policy implications</vt:lpstr>
      <vt:lpstr>IFP Catalyst grant: Outcomes-based contracting for resilient health systems in Canada</vt:lpstr>
      <vt:lpstr>Stage 1 findings: Outcomes-based contracting for resilient health systems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financial incentives on provider behaviour in non profits</dc:title>
  <dc:creator>Stefanie Tan</dc:creator>
  <cp:lastModifiedBy>Stefanie Tan</cp:lastModifiedBy>
  <cp:revision>73</cp:revision>
  <cp:lastPrinted>2023-10-27T13:40:33Z</cp:lastPrinted>
  <dcterms:created xsi:type="dcterms:W3CDTF">2018-03-19T21:53:50Z</dcterms:created>
  <dcterms:modified xsi:type="dcterms:W3CDTF">2023-11-07T19:27:26Z</dcterms:modified>
</cp:coreProperties>
</file>