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7"/>
  </p:notesMasterIdLst>
  <p:sldIdLst>
    <p:sldId id="256" r:id="rId4"/>
    <p:sldId id="487" r:id="rId5"/>
    <p:sldId id="482" r:id="rId6"/>
    <p:sldId id="495" r:id="rId7"/>
    <p:sldId id="498" r:id="rId8"/>
    <p:sldId id="380" r:id="rId9"/>
    <p:sldId id="499" r:id="rId10"/>
    <p:sldId id="405" r:id="rId11"/>
    <p:sldId id="286" r:id="rId12"/>
    <p:sldId id="315" r:id="rId13"/>
    <p:sldId id="409" r:id="rId14"/>
    <p:sldId id="319" r:id="rId15"/>
    <p:sldId id="471" r:id="rId16"/>
    <p:sldId id="353" r:id="rId17"/>
    <p:sldId id="496" r:id="rId18"/>
    <p:sldId id="475" r:id="rId19"/>
    <p:sldId id="477" r:id="rId20"/>
    <p:sldId id="476" r:id="rId21"/>
    <p:sldId id="323" r:id="rId22"/>
    <p:sldId id="479" r:id="rId23"/>
    <p:sldId id="398" r:id="rId24"/>
    <p:sldId id="480" r:id="rId25"/>
    <p:sldId id="478" r:id="rId26"/>
    <p:sldId id="481" r:id="rId27"/>
    <p:sldId id="364" r:id="rId28"/>
    <p:sldId id="500" r:id="rId29"/>
    <p:sldId id="321" r:id="rId30"/>
    <p:sldId id="322" r:id="rId31"/>
    <p:sldId id="359" r:id="rId32"/>
    <p:sldId id="501" r:id="rId33"/>
    <p:sldId id="324" r:id="rId34"/>
    <p:sldId id="502" r:id="rId35"/>
    <p:sldId id="4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A8BFD2-22E3-4BB3-82AB-FFEDF011D468}" v="1" dt="2019-12-11T06:02:23.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6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Number</a:t>
            </a:r>
            <a:r>
              <a:rPr lang="en-US" baseline="0"/>
              <a:t> of ED Dashboard Views</a:t>
            </a:r>
            <a:endParaRPr lang="en-US"/>
          </a:p>
        </c:rich>
      </c:tx>
      <c:overlay val="0"/>
    </c:title>
    <c:autoTitleDeleted val="0"/>
    <c:plotArea>
      <c:layout/>
      <c:lineChart>
        <c:grouping val="standard"/>
        <c:varyColors val="0"/>
        <c:ser>
          <c:idx val="0"/>
          <c:order val="0"/>
          <c:tx>
            <c:strRef>
              <c:f>Sheet1!$D$2</c:f>
              <c:strCache>
                <c:ptCount val="1"/>
                <c:pt idx="0">
                  <c:v>St. Mike's</c:v>
                </c:pt>
              </c:strCache>
            </c:strRef>
          </c:tx>
          <c:cat>
            <c:strRef>
              <c:f>Sheet1!$C$3:$C$8</c:f>
              <c:strCache>
                <c:ptCount val="6"/>
                <c:pt idx="0">
                  <c:v>June</c:v>
                </c:pt>
                <c:pt idx="1">
                  <c:v>July</c:v>
                </c:pt>
                <c:pt idx="2">
                  <c:v>August</c:v>
                </c:pt>
                <c:pt idx="3">
                  <c:v>September</c:v>
                </c:pt>
                <c:pt idx="4">
                  <c:v>October</c:v>
                </c:pt>
                <c:pt idx="5">
                  <c:v>November</c:v>
                </c:pt>
              </c:strCache>
            </c:strRef>
          </c:cat>
          <c:val>
            <c:numRef>
              <c:f>Sheet1!$D$3:$D$8</c:f>
              <c:numCache>
                <c:formatCode>General</c:formatCode>
                <c:ptCount val="6"/>
                <c:pt idx="0">
                  <c:v>104</c:v>
                </c:pt>
                <c:pt idx="1">
                  <c:v>156</c:v>
                </c:pt>
                <c:pt idx="2">
                  <c:v>169</c:v>
                </c:pt>
                <c:pt idx="3">
                  <c:v>153</c:v>
                </c:pt>
                <c:pt idx="4">
                  <c:v>200</c:v>
                </c:pt>
                <c:pt idx="5">
                  <c:v>168</c:v>
                </c:pt>
              </c:numCache>
            </c:numRef>
          </c:val>
          <c:smooth val="0"/>
          <c:extLst>
            <c:ext xmlns:c16="http://schemas.microsoft.com/office/drawing/2014/chart" uri="{C3380CC4-5D6E-409C-BE32-E72D297353CC}">
              <c16:uniqueId val="{00000000-4245-411E-93FB-74BA2D646463}"/>
            </c:ext>
          </c:extLst>
        </c:ser>
        <c:dLbls>
          <c:showLegendKey val="0"/>
          <c:showVal val="0"/>
          <c:showCatName val="0"/>
          <c:showSerName val="0"/>
          <c:showPercent val="0"/>
          <c:showBubbleSize val="0"/>
        </c:dLbls>
        <c:marker val="1"/>
        <c:smooth val="0"/>
        <c:axId val="139894784"/>
        <c:axId val="139896320"/>
      </c:lineChart>
      <c:catAx>
        <c:axId val="139894784"/>
        <c:scaling>
          <c:orientation val="minMax"/>
        </c:scaling>
        <c:delete val="0"/>
        <c:axPos val="b"/>
        <c:numFmt formatCode="General" sourceLinked="0"/>
        <c:majorTickMark val="none"/>
        <c:minorTickMark val="none"/>
        <c:tickLblPos val="nextTo"/>
        <c:crossAx val="139896320"/>
        <c:crosses val="autoZero"/>
        <c:auto val="1"/>
        <c:lblAlgn val="ctr"/>
        <c:lblOffset val="100"/>
        <c:noMultiLvlLbl val="0"/>
      </c:catAx>
      <c:valAx>
        <c:axId val="139896320"/>
        <c:scaling>
          <c:orientation val="minMax"/>
        </c:scaling>
        <c:delete val="0"/>
        <c:axPos val="l"/>
        <c:majorGridlines/>
        <c:title>
          <c:tx>
            <c:rich>
              <a:bodyPr/>
              <a:lstStyle/>
              <a:p>
                <a:pPr>
                  <a:defRPr/>
                </a:pPr>
                <a:r>
                  <a:rPr lang="en-US"/>
                  <a:t>Page Views</a:t>
                </a:r>
              </a:p>
            </c:rich>
          </c:tx>
          <c:overlay val="0"/>
        </c:title>
        <c:numFmt formatCode="General" sourceLinked="1"/>
        <c:majorTickMark val="none"/>
        <c:minorTickMark val="none"/>
        <c:tickLblPos val="nextTo"/>
        <c:crossAx val="139894784"/>
        <c:crosses val="autoZero"/>
        <c:crossBetween val="between"/>
      </c:valAx>
    </c:plotArea>
    <c:legend>
      <c:legendPos val="r"/>
      <c:overlay val="0"/>
    </c:legend>
    <c:plotVisOnly val="1"/>
    <c:dispBlanksAs val="gap"/>
    <c:showDLblsOverMax val="0"/>
  </c:chart>
  <c:spPr>
    <a:ln>
      <a:solidFill>
        <a:srgbClr val="2D2926"/>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6C72F-DA2A-4846-8BC8-5DE0CE347D2D}" type="doc">
      <dgm:prSet loTypeId="urn:microsoft.com/office/officeart/2005/8/layout/rings+Icon" loCatId="relationship" qsTypeId="urn:microsoft.com/office/officeart/2005/8/quickstyle/3d3" qsCatId="3D" csTypeId="urn:microsoft.com/office/officeart/2005/8/colors/accent1_2" csCatId="accent1" phldr="1"/>
      <dgm:spPr/>
    </dgm:pt>
    <dgm:pt modelId="{4DD736FD-20E8-4454-A48E-B5FDC170FF24}">
      <dgm:prSet phldrT="[Text]"/>
      <dgm:spPr/>
      <dgm:t>
        <a:bodyPr/>
        <a:lstStyle/>
        <a:p>
          <a:r>
            <a:rPr lang="en-US" dirty="0"/>
            <a:t>Clinician</a:t>
          </a:r>
        </a:p>
      </dgm:t>
    </dgm:pt>
    <dgm:pt modelId="{650EF759-53F4-4BC5-B5F0-718EEB7FD716}" type="parTrans" cxnId="{AD3F8198-A6BD-4513-BA30-8CD536BE8DDF}">
      <dgm:prSet/>
      <dgm:spPr/>
      <dgm:t>
        <a:bodyPr/>
        <a:lstStyle/>
        <a:p>
          <a:endParaRPr lang="en-US"/>
        </a:p>
      </dgm:t>
    </dgm:pt>
    <dgm:pt modelId="{76662ABA-A763-4935-9824-F9B7F43AFC05}" type="sibTrans" cxnId="{AD3F8198-A6BD-4513-BA30-8CD536BE8DDF}">
      <dgm:prSet/>
      <dgm:spPr/>
      <dgm:t>
        <a:bodyPr/>
        <a:lstStyle/>
        <a:p>
          <a:endParaRPr lang="en-US"/>
        </a:p>
      </dgm:t>
    </dgm:pt>
    <dgm:pt modelId="{926AF600-A0D6-46B3-B43A-8795F91933D8}">
      <dgm:prSet phldrT="[Text]"/>
      <dgm:spPr/>
      <dgm:t>
        <a:bodyPr/>
        <a:lstStyle/>
        <a:p>
          <a:r>
            <a:rPr lang="en-US" dirty="0"/>
            <a:t>Payer</a:t>
          </a:r>
        </a:p>
      </dgm:t>
    </dgm:pt>
    <dgm:pt modelId="{9BE60C11-4DF2-4CA8-AB1B-5F4B6F5A0A96}" type="parTrans" cxnId="{4C9A2443-D1F2-4456-9748-0550A74B2ADA}">
      <dgm:prSet/>
      <dgm:spPr/>
      <dgm:t>
        <a:bodyPr/>
        <a:lstStyle/>
        <a:p>
          <a:endParaRPr lang="en-US"/>
        </a:p>
      </dgm:t>
    </dgm:pt>
    <dgm:pt modelId="{BF28A9EC-0450-4C94-BBFE-701FA4AA1059}" type="sibTrans" cxnId="{4C9A2443-D1F2-4456-9748-0550A74B2ADA}">
      <dgm:prSet/>
      <dgm:spPr/>
      <dgm:t>
        <a:bodyPr/>
        <a:lstStyle/>
        <a:p>
          <a:endParaRPr lang="en-US"/>
        </a:p>
      </dgm:t>
    </dgm:pt>
    <dgm:pt modelId="{1A40094B-B1F7-401A-B60F-44C0260ADF00}">
      <dgm:prSet phldrT="[Text]"/>
      <dgm:spPr/>
      <dgm:t>
        <a:bodyPr/>
        <a:lstStyle/>
        <a:p>
          <a:r>
            <a:rPr lang="en-US" dirty="0"/>
            <a:t>Patient</a:t>
          </a:r>
        </a:p>
      </dgm:t>
    </dgm:pt>
    <dgm:pt modelId="{C6587145-4E73-40A9-A7AA-AAECC25FBF7B}" type="parTrans" cxnId="{48FE5F98-4D2D-4C4D-9139-91187EE7300F}">
      <dgm:prSet/>
      <dgm:spPr/>
      <dgm:t>
        <a:bodyPr/>
        <a:lstStyle/>
        <a:p>
          <a:endParaRPr lang="en-US"/>
        </a:p>
      </dgm:t>
    </dgm:pt>
    <dgm:pt modelId="{5BFAE057-098D-416A-922F-F4D890081E5D}" type="sibTrans" cxnId="{48FE5F98-4D2D-4C4D-9139-91187EE7300F}">
      <dgm:prSet/>
      <dgm:spPr/>
      <dgm:t>
        <a:bodyPr/>
        <a:lstStyle/>
        <a:p>
          <a:endParaRPr lang="en-US"/>
        </a:p>
      </dgm:t>
    </dgm:pt>
    <dgm:pt modelId="{7C1F91D8-5CD8-4FA9-AF82-546F74A181FE}" type="pres">
      <dgm:prSet presAssocID="{7206C72F-DA2A-4846-8BC8-5DE0CE347D2D}" presName="Name0" presStyleCnt="0">
        <dgm:presLayoutVars>
          <dgm:chMax val="7"/>
          <dgm:dir/>
          <dgm:resizeHandles val="exact"/>
        </dgm:presLayoutVars>
      </dgm:prSet>
      <dgm:spPr/>
    </dgm:pt>
    <dgm:pt modelId="{9155826E-9868-4CE4-902C-D378095B9AFD}" type="pres">
      <dgm:prSet presAssocID="{7206C72F-DA2A-4846-8BC8-5DE0CE347D2D}" presName="ellipse1" presStyleLbl="vennNode1" presStyleIdx="0" presStyleCnt="3" custLinFactNeighborX="8287" custLinFactNeighborY="479">
        <dgm:presLayoutVars>
          <dgm:bulletEnabled val="1"/>
        </dgm:presLayoutVars>
      </dgm:prSet>
      <dgm:spPr/>
    </dgm:pt>
    <dgm:pt modelId="{F56D12B9-EA81-4B23-9BEC-489502220034}" type="pres">
      <dgm:prSet presAssocID="{7206C72F-DA2A-4846-8BC8-5DE0CE347D2D}" presName="ellipse2" presStyleLbl="vennNode1" presStyleIdx="1" presStyleCnt="3" custLinFactNeighborX="-4602" custLinFactNeighborY="399">
        <dgm:presLayoutVars>
          <dgm:bulletEnabled val="1"/>
        </dgm:presLayoutVars>
      </dgm:prSet>
      <dgm:spPr/>
    </dgm:pt>
    <dgm:pt modelId="{C9E6EB00-C569-468C-AD26-FC8B160EE919}" type="pres">
      <dgm:prSet presAssocID="{7206C72F-DA2A-4846-8BC8-5DE0CE347D2D}" presName="ellipse3" presStyleLbl="vennNode1" presStyleIdx="2" presStyleCnt="3" custLinFactNeighborX="-11437" custLinFactNeighborY="0">
        <dgm:presLayoutVars>
          <dgm:bulletEnabled val="1"/>
        </dgm:presLayoutVars>
      </dgm:prSet>
      <dgm:spPr/>
    </dgm:pt>
  </dgm:ptLst>
  <dgm:cxnLst>
    <dgm:cxn modelId="{2037E222-2870-435D-9C64-C040B80640D3}" type="presOf" srcId="{926AF600-A0D6-46B3-B43A-8795F91933D8}" destId="{F56D12B9-EA81-4B23-9BEC-489502220034}" srcOrd="0" destOrd="0" presId="urn:microsoft.com/office/officeart/2005/8/layout/rings+Icon"/>
    <dgm:cxn modelId="{4C9A2443-D1F2-4456-9748-0550A74B2ADA}" srcId="{7206C72F-DA2A-4846-8BC8-5DE0CE347D2D}" destId="{926AF600-A0D6-46B3-B43A-8795F91933D8}" srcOrd="1" destOrd="0" parTransId="{9BE60C11-4DF2-4CA8-AB1B-5F4B6F5A0A96}" sibTransId="{BF28A9EC-0450-4C94-BBFE-701FA4AA1059}"/>
    <dgm:cxn modelId="{48FE5F98-4D2D-4C4D-9139-91187EE7300F}" srcId="{7206C72F-DA2A-4846-8BC8-5DE0CE347D2D}" destId="{1A40094B-B1F7-401A-B60F-44C0260ADF00}" srcOrd="2" destOrd="0" parTransId="{C6587145-4E73-40A9-A7AA-AAECC25FBF7B}" sibTransId="{5BFAE057-098D-416A-922F-F4D890081E5D}"/>
    <dgm:cxn modelId="{AD3F8198-A6BD-4513-BA30-8CD536BE8DDF}" srcId="{7206C72F-DA2A-4846-8BC8-5DE0CE347D2D}" destId="{4DD736FD-20E8-4454-A48E-B5FDC170FF24}" srcOrd="0" destOrd="0" parTransId="{650EF759-53F4-4BC5-B5F0-718EEB7FD716}" sibTransId="{76662ABA-A763-4935-9824-F9B7F43AFC05}"/>
    <dgm:cxn modelId="{05D183A8-3540-4CBD-BCFE-74F335E0EA23}" type="presOf" srcId="{1A40094B-B1F7-401A-B60F-44C0260ADF00}" destId="{C9E6EB00-C569-468C-AD26-FC8B160EE919}" srcOrd="0" destOrd="0" presId="urn:microsoft.com/office/officeart/2005/8/layout/rings+Icon"/>
    <dgm:cxn modelId="{BAC8CAC8-615E-4A34-A6EC-A0D952F34CB3}" type="presOf" srcId="{7206C72F-DA2A-4846-8BC8-5DE0CE347D2D}" destId="{7C1F91D8-5CD8-4FA9-AF82-546F74A181FE}" srcOrd="0" destOrd="0" presId="urn:microsoft.com/office/officeart/2005/8/layout/rings+Icon"/>
    <dgm:cxn modelId="{59ADFFE8-CA60-48B1-8439-362EDF9C5DD2}" type="presOf" srcId="{4DD736FD-20E8-4454-A48E-B5FDC170FF24}" destId="{9155826E-9868-4CE4-902C-D378095B9AFD}" srcOrd="0" destOrd="0" presId="urn:microsoft.com/office/officeart/2005/8/layout/rings+Icon"/>
    <dgm:cxn modelId="{B052310A-8408-48F3-A5C7-4D4AC07DF223}" type="presParOf" srcId="{7C1F91D8-5CD8-4FA9-AF82-546F74A181FE}" destId="{9155826E-9868-4CE4-902C-D378095B9AFD}" srcOrd="0" destOrd="0" presId="urn:microsoft.com/office/officeart/2005/8/layout/rings+Icon"/>
    <dgm:cxn modelId="{10A8491F-D69E-4D61-8216-526440AFBB65}" type="presParOf" srcId="{7C1F91D8-5CD8-4FA9-AF82-546F74A181FE}" destId="{F56D12B9-EA81-4B23-9BEC-489502220034}" srcOrd="1" destOrd="0" presId="urn:microsoft.com/office/officeart/2005/8/layout/rings+Icon"/>
    <dgm:cxn modelId="{F5EC9E05-8FDE-43C3-B572-1E1A1522E128}" type="presParOf" srcId="{7C1F91D8-5CD8-4FA9-AF82-546F74A181FE}" destId="{C9E6EB00-C569-468C-AD26-FC8B160EE919}"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5826E-9868-4CE4-902C-D378095B9AFD}">
      <dsp:nvSpPr>
        <dsp:cNvPr id="0" name=""/>
        <dsp:cNvSpPr/>
      </dsp:nvSpPr>
      <dsp:spPr>
        <a:xfrm>
          <a:off x="2267740" y="11823"/>
          <a:ext cx="2468503" cy="246846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Clinician</a:t>
          </a:r>
        </a:p>
      </dsp:txBody>
      <dsp:txXfrm>
        <a:off x="2629244" y="373322"/>
        <a:ext cx="1745495" cy="1745470"/>
      </dsp:txXfrm>
    </dsp:sp>
    <dsp:sp modelId="{F56D12B9-EA81-4B23-9BEC-489502220034}">
      <dsp:nvSpPr>
        <dsp:cNvPr id="0" name=""/>
        <dsp:cNvSpPr/>
      </dsp:nvSpPr>
      <dsp:spPr>
        <a:xfrm>
          <a:off x="3220136" y="1646331"/>
          <a:ext cx="2468503" cy="246846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Payer</a:t>
          </a:r>
        </a:p>
      </dsp:txBody>
      <dsp:txXfrm>
        <a:off x="3581640" y="2007830"/>
        <a:ext cx="1745495" cy="1745470"/>
      </dsp:txXfrm>
    </dsp:sp>
    <dsp:sp modelId="{C9E6EB00-C569-468C-AD26-FC8B160EE919}">
      <dsp:nvSpPr>
        <dsp:cNvPr id="0" name=""/>
        <dsp:cNvSpPr/>
      </dsp:nvSpPr>
      <dsp:spPr>
        <a:xfrm>
          <a:off x="4320472" y="0"/>
          <a:ext cx="2468503" cy="246846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Patient</a:t>
          </a:r>
        </a:p>
      </dsp:txBody>
      <dsp:txXfrm>
        <a:off x="4681976" y="361499"/>
        <a:ext cx="1745495" cy="1745470"/>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36855-749B-4CD2-AD70-7CFE34A6E977}" type="datetimeFigureOut">
              <a:rPr lang="en-CA" smtClean="0"/>
              <a:t>2022-01-21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A939F-D126-4BB3-B736-B85CBE45DDD3}" type="slidenum">
              <a:rPr lang="en-CA" smtClean="0"/>
              <a:t>‹#›</a:t>
            </a:fld>
            <a:endParaRPr lang="en-CA"/>
          </a:p>
        </p:txBody>
      </p:sp>
    </p:spTree>
    <p:extLst>
      <p:ext uri="{BB962C8B-B14F-4D97-AF65-F5344CB8AC3E}">
        <p14:creationId xmlns:p14="http://schemas.microsoft.com/office/powerpoint/2010/main" val="416902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We’re a bunch of data geeks who really like math. </a:t>
            </a:r>
          </a:p>
          <a:p>
            <a:pPr marL="228600" indent="-228600">
              <a:buAutoNum type="arabicPeriod"/>
            </a:pPr>
            <a:r>
              <a:rPr lang="en-CA" dirty="0"/>
              <a:t>But we’re more than that. </a:t>
            </a:r>
          </a:p>
          <a:p>
            <a:pPr marL="228600" indent="-228600">
              <a:buAutoNum type="arabicPeriod"/>
            </a:pPr>
            <a:r>
              <a:rPr lang="en-CA" dirty="0"/>
              <a:t>The reason why our math works so well is that we’re a community… the questions we work on don’t come from us – they come from our nurses, doctors, pharmacists, physiotherapists, hospital administrators, and patients. These very people who care for our patients and ARE our patients not only ask the questions, but they lead the projects with our support, so we as a community collectively own it.  </a:t>
            </a:r>
          </a:p>
          <a:p>
            <a:pPr marL="228600" indent="-228600">
              <a:buAutoNum type="arabicPeriod"/>
            </a:pPr>
            <a:r>
              <a:rPr lang="en-CA" dirty="0"/>
              <a:t>Why does our model work? We all work together because we have a common cause: life. </a:t>
            </a:r>
          </a:p>
        </p:txBody>
      </p:sp>
      <p:sp>
        <p:nvSpPr>
          <p:cNvPr id="4" name="Slide Number Placeholder 3"/>
          <p:cNvSpPr>
            <a:spLocks noGrp="1"/>
          </p:cNvSpPr>
          <p:nvPr>
            <p:ph type="sldNum" sz="quarter" idx="5"/>
          </p:nvPr>
        </p:nvSpPr>
        <p:spPr/>
        <p:txBody>
          <a:bodyPr/>
          <a:lstStyle/>
          <a:p>
            <a:fld id="{4E2A939F-D126-4BB3-B736-B85CBE45DDD3}" type="slidenum">
              <a:rPr lang="en-CA" smtClean="0"/>
              <a:t>13</a:t>
            </a:fld>
            <a:endParaRPr lang="en-CA"/>
          </a:p>
        </p:txBody>
      </p:sp>
    </p:spTree>
    <p:extLst>
      <p:ext uri="{BB962C8B-B14F-4D97-AF65-F5344CB8AC3E}">
        <p14:creationId xmlns:p14="http://schemas.microsoft.com/office/powerpoint/2010/main" val="397393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C10CC6-2E17-432C-8CB5-3E348A0903C0}" type="slidenum">
              <a:rPr lang="en-US" smtClean="0"/>
              <a:t>19</a:t>
            </a:fld>
            <a:endParaRPr lang="en-US"/>
          </a:p>
        </p:txBody>
      </p:sp>
    </p:spTree>
    <p:extLst>
      <p:ext uri="{BB962C8B-B14F-4D97-AF65-F5344CB8AC3E}">
        <p14:creationId xmlns:p14="http://schemas.microsoft.com/office/powerpoint/2010/main" val="353838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DA534FD-D1AB-4549-932C-E21B694CA7DD}"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3310458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DA534FD-D1AB-4549-932C-E21B694CA7DD}"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177368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DA534FD-D1AB-4549-932C-E21B694CA7DD}"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1003841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One Column_Blue">
    <p:spTree>
      <p:nvGrpSpPr>
        <p:cNvPr id="1" name=""/>
        <p:cNvGrpSpPr/>
        <p:nvPr/>
      </p:nvGrpSpPr>
      <p:grpSpPr>
        <a:xfrm>
          <a:off x="0" y="0"/>
          <a:ext cx="0" cy="0"/>
          <a:chOff x="0" y="0"/>
          <a:chExt cx="0" cy="0"/>
        </a:xfrm>
      </p:grpSpPr>
      <p:sp>
        <p:nvSpPr>
          <p:cNvPr id="7" name="Rectangle 6"/>
          <p:cNvSpPr/>
          <p:nvPr userDrawn="1"/>
        </p:nvSpPr>
        <p:spPr>
          <a:xfrm>
            <a:off x="2" y="-6638"/>
            <a:ext cx="12191999" cy="1194637"/>
          </a:xfrm>
          <a:prstGeom prst="rect">
            <a:avLst/>
          </a:prstGeom>
          <a:solidFill>
            <a:srgbClr val="1468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8" name="Text Placeholder 2"/>
          <p:cNvSpPr>
            <a:spLocks noGrp="1"/>
          </p:cNvSpPr>
          <p:nvPr>
            <p:ph type="body" sz="quarter" idx="11" hasCustomPrompt="1"/>
          </p:nvPr>
        </p:nvSpPr>
        <p:spPr>
          <a:xfrm>
            <a:off x="368305" y="1524000"/>
            <a:ext cx="13068300" cy="5086350"/>
          </a:xfrm>
          <a:prstGeom prst="rect">
            <a:avLst/>
          </a:prstGeom>
        </p:spPr>
        <p:txBody>
          <a:bodyPr lIns="91430" tIns="45715" rIns="91430" bIns="45715"/>
          <a:lstStyle>
            <a:lvl1pPr>
              <a:defRPr baseline="0">
                <a:solidFill>
                  <a:srgbClr val="1468B3"/>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Text Placeholder 4"/>
          <p:cNvSpPr>
            <a:spLocks noGrp="1"/>
          </p:cNvSpPr>
          <p:nvPr>
            <p:ph type="body" sz="quarter" idx="10" hasCustomPrompt="1"/>
          </p:nvPr>
        </p:nvSpPr>
        <p:spPr>
          <a:xfrm>
            <a:off x="627202"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Tree>
    <p:extLst>
      <p:ext uri="{BB962C8B-B14F-4D97-AF65-F5344CB8AC3E}">
        <p14:creationId xmlns:p14="http://schemas.microsoft.com/office/powerpoint/2010/main" val="4074061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63E82"/>
                </a:solidFill>
              </a:defRPr>
            </a:lvl1pPr>
          </a:lstStyle>
          <a:p>
            <a:r>
              <a:rPr lang="en-US" dirty="0"/>
              <a:t>SLIDE TITLE</a:t>
            </a:r>
          </a:p>
        </p:txBody>
      </p:sp>
      <p:sp>
        <p:nvSpPr>
          <p:cNvPr id="3" name="Content Placeholder 2"/>
          <p:cNvSpPr>
            <a:spLocks noGrp="1"/>
          </p:cNvSpPr>
          <p:nvPr>
            <p:ph idx="1"/>
          </p:nvPr>
        </p:nvSpPr>
        <p:spPr>
          <a:xfrm>
            <a:off x="838199" y="2134376"/>
            <a:ext cx="10515600" cy="3723937"/>
          </a:xfrm>
        </p:spPr>
        <p:txBody>
          <a:bodyPr>
            <a:normAutofit/>
          </a:bodyPr>
          <a:lstStyle>
            <a:lvl1pPr marL="0" indent="0">
              <a:buNone/>
              <a:defRPr sz="1600"/>
            </a:lvl1pPr>
          </a:lstStyle>
          <a:p>
            <a:pPr lvl="0"/>
            <a:r>
              <a:rPr lang="en-US" dirty="0"/>
              <a:t>Click to edit Master text styles</a:t>
            </a:r>
          </a:p>
        </p:txBody>
      </p:sp>
      <p:sp>
        <p:nvSpPr>
          <p:cNvPr id="4" name="Date Placeholder 3"/>
          <p:cNvSpPr>
            <a:spLocks noGrp="1"/>
          </p:cNvSpPr>
          <p:nvPr>
            <p:ph type="dt" sz="half" idx="10"/>
          </p:nvPr>
        </p:nvSpPr>
        <p:spPr>
          <a:xfrm>
            <a:off x="838200" y="6356351"/>
            <a:ext cx="2743200" cy="365125"/>
          </a:xfrm>
        </p:spPr>
        <p:txBody>
          <a:bodyPr/>
          <a:lstStyle/>
          <a:p>
            <a:fld id="{4DB75E45-E9BE-9D4C-BF33-13103520381B}"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06F41-20F3-7F42-8B27-3B37AD6D179A}" type="slidenum">
              <a:rPr lang="en-US" smtClean="0"/>
              <a:t>‹#›</a:t>
            </a:fld>
            <a:endParaRPr lang="en-US"/>
          </a:p>
        </p:txBody>
      </p:sp>
      <p:pic>
        <p:nvPicPr>
          <p:cNvPr id="7" name="Picture 6">
            <a:extLst>
              <a:ext uri="{FF2B5EF4-FFF2-40B4-BE49-F238E27FC236}">
                <a16:creationId xmlns:a16="http://schemas.microsoft.com/office/drawing/2014/main" id="{C2622B5C-2B26-4346-984F-ECE70EE15711}"/>
              </a:ext>
            </a:extLst>
          </p:cNvPr>
          <p:cNvPicPr>
            <a:picLocks noChangeAspect="1"/>
          </p:cNvPicPr>
          <p:nvPr userDrawn="1"/>
        </p:nvPicPr>
        <p:blipFill>
          <a:blip r:embed="rId2"/>
          <a:stretch>
            <a:fillRect/>
          </a:stretch>
        </p:blipFill>
        <p:spPr>
          <a:xfrm>
            <a:off x="9722793" y="194561"/>
            <a:ext cx="2024348" cy="291643"/>
          </a:xfrm>
          <a:prstGeom prst="rect">
            <a:avLst/>
          </a:prstGeom>
        </p:spPr>
      </p:pic>
      <p:sp>
        <p:nvSpPr>
          <p:cNvPr id="8" name="Rectangle 7">
            <a:extLst>
              <a:ext uri="{FF2B5EF4-FFF2-40B4-BE49-F238E27FC236}">
                <a16:creationId xmlns:a16="http://schemas.microsoft.com/office/drawing/2014/main" id="{87E36ADC-651D-6047-9F8F-15367F87BD07}"/>
              </a:ext>
            </a:extLst>
          </p:cNvPr>
          <p:cNvSpPr/>
          <p:nvPr userDrawn="1"/>
        </p:nvSpPr>
        <p:spPr>
          <a:xfrm>
            <a:off x="-14869" y="-22268"/>
            <a:ext cx="12221737" cy="680760"/>
          </a:xfrm>
          <a:prstGeom prst="rect">
            <a:avLst/>
          </a:prstGeom>
          <a:solidFill>
            <a:srgbClr val="563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5A75119-2C1E-7942-B6BC-B03DDF6DEE53}"/>
              </a:ext>
            </a:extLst>
          </p:cNvPr>
          <p:cNvPicPr>
            <a:picLocks noChangeAspect="1"/>
          </p:cNvPicPr>
          <p:nvPr userDrawn="1"/>
        </p:nvPicPr>
        <p:blipFill>
          <a:blip r:embed="rId2"/>
          <a:stretch>
            <a:fillRect/>
          </a:stretch>
        </p:blipFill>
        <p:spPr>
          <a:xfrm>
            <a:off x="9588978" y="194559"/>
            <a:ext cx="2024348" cy="291643"/>
          </a:xfrm>
          <a:prstGeom prst="rect">
            <a:avLst/>
          </a:prstGeom>
        </p:spPr>
      </p:pic>
      <p:sp>
        <p:nvSpPr>
          <p:cNvPr id="16" name="Text Placeholder 15">
            <a:extLst>
              <a:ext uri="{FF2B5EF4-FFF2-40B4-BE49-F238E27FC236}">
                <a16:creationId xmlns:a16="http://schemas.microsoft.com/office/drawing/2014/main" id="{A63C5E70-4917-FA40-9C9F-7D8A7E9FD2A9}"/>
              </a:ext>
            </a:extLst>
          </p:cNvPr>
          <p:cNvSpPr>
            <a:spLocks noGrp="1"/>
          </p:cNvSpPr>
          <p:nvPr>
            <p:ph type="body" sz="quarter" idx="13" hasCustomPrompt="1"/>
          </p:nvPr>
        </p:nvSpPr>
        <p:spPr>
          <a:xfrm>
            <a:off x="476251" y="339802"/>
            <a:ext cx="2024347" cy="291643"/>
          </a:xfrm>
        </p:spPr>
        <p:txBody>
          <a:bodyPr>
            <a:noAutofit/>
          </a:bodyPr>
          <a:lstStyle>
            <a:lvl1pPr marL="0" indent="0">
              <a:buFont typeface="Arial" panose="020B0604020202020204" pitchFamily="34" charset="0"/>
              <a:buNone/>
              <a:defRPr sz="1200">
                <a:solidFill>
                  <a:schemeClr val="bg1"/>
                </a:solidFill>
              </a:defRPr>
            </a:lvl1pPr>
            <a:lvl2pPr marL="457200" indent="0">
              <a:buFont typeface="Arial" panose="020B0604020202020204" pitchFamily="34" charset="0"/>
              <a:buNone/>
              <a:defRPr sz="1200">
                <a:solidFill>
                  <a:schemeClr val="bg1"/>
                </a:solidFill>
              </a:defRPr>
            </a:lvl2pPr>
            <a:lvl3pPr marL="914400" indent="0">
              <a:buFont typeface="Arial" panose="020B0604020202020204" pitchFamily="34" charset="0"/>
              <a:buNone/>
              <a:defRPr sz="1200">
                <a:solidFill>
                  <a:schemeClr val="bg1"/>
                </a:solidFill>
              </a:defRPr>
            </a:lvl3pPr>
            <a:lvl4pPr marL="1371600" indent="0">
              <a:buFont typeface="Arial" panose="020B0604020202020204" pitchFamily="34" charset="0"/>
              <a:buNone/>
              <a:defRPr sz="1200">
                <a:solidFill>
                  <a:schemeClr val="bg1"/>
                </a:solidFill>
              </a:defRPr>
            </a:lvl4pPr>
            <a:lvl5pPr marL="1828800" indent="0">
              <a:buFont typeface="Arial" panose="020B0604020202020204" pitchFamily="34" charset="0"/>
              <a:buNone/>
              <a:defRPr sz="1200">
                <a:solidFill>
                  <a:schemeClr val="bg1"/>
                </a:solidFill>
              </a:defRPr>
            </a:lvl5pPr>
          </a:lstStyle>
          <a:p>
            <a:pPr lvl="0"/>
            <a:r>
              <a:rPr lang="en-US" dirty="0"/>
              <a:t>SLIDE SECTION</a:t>
            </a:r>
          </a:p>
        </p:txBody>
      </p:sp>
    </p:spTree>
    <p:extLst>
      <p:ext uri="{BB962C8B-B14F-4D97-AF65-F5344CB8AC3E}">
        <p14:creationId xmlns:p14="http://schemas.microsoft.com/office/powerpoint/2010/main" val="1935516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ne Column_Orange">
    <p:spTree>
      <p:nvGrpSpPr>
        <p:cNvPr id="1" name=""/>
        <p:cNvGrpSpPr/>
        <p:nvPr/>
      </p:nvGrpSpPr>
      <p:grpSpPr>
        <a:xfrm>
          <a:off x="0" y="0"/>
          <a:ext cx="0" cy="0"/>
          <a:chOff x="0" y="0"/>
          <a:chExt cx="0" cy="0"/>
        </a:xfrm>
      </p:grpSpPr>
      <p:sp>
        <p:nvSpPr>
          <p:cNvPr id="7" name="Rectangle 6"/>
          <p:cNvSpPr/>
          <p:nvPr userDrawn="1"/>
        </p:nvSpPr>
        <p:spPr>
          <a:xfrm>
            <a:off x="3" y="-4010"/>
            <a:ext cx="12191999" cy="1194637"/>
          </a:xfrm>
          <a:prstGeom prst="rect">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8"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
        <p:nvSpPr>
          <p:cNvPr id="9" name="Text Placeholder 2"/>
          <p:cNvSpPr>
            <a:spLocks noGrp="1"/>
          </p:cNvSpPr>
          <p:nvPr>
            <p:ph type="body" sz="quarter" idx="11" hasCustomPrompt="1"/>
          </p:nvPr>
        </p:nvSpPr>
        <p:spPr>
          <a:xfrm>
            <a:off x="368307" y="1524000"/>
            <a:ext cx="10604495" cy="5105400"/>
          </a:xfrm>
          <a:prstGeom prst="rect">
            <a:avLst/>
          </a:prstGeom>
        </p:spPr>
        <p:txBody>
          <a:bodyPr lIns="91430" tIns="45715" rIns="91430" bIns="45715"/>
          <a:lstStyle>
            <a:lvl1pPr>
              <a:defRPr baseline="0">
                <a:solidFill>
                  <a:srgbClr val="F68B1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236714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e Column_Cyan">
    <p:spTree>
      <p:nvGrpSpPr>
        <p:cNvPr id="1" name=""/>
        <p:cNvGrpSpPr/>
        <p:nvPr/>
      </p:nvGrpSpPr>
      <p:grpSpPr>
        <a:xfrm>
          <a:off x="0" y="0"/>
          <a:ext cx="0" cy="0"/>
          <a:chOff x="0" y="0"/>
          <a:chExt cx="0" cy="0"/>
        </a:xfrm>
      </p:grpSpPr>
      <p:sp>
        <p:nvSpPr>
          <p:cNvPr id="7" name="Rectangle 6"/>
          <p:cNvSpPr/>
          <p:nvPr userDrawn="1"/>
        </p:nvSpPr>
        <p:spPr>
          <a:xfrm>
            <a:off x="3" y="-4010"/>
            <a:ext cx="12191999" cy="1194637"/>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8" name="Text Placeholder 2"/>
          <p:cNvSpPr>
            <a:spLocks noGrp="1"/>
          </p:cNvSpPr>
          <p:nvPr>
            <p:ph type="body" sz="quarter" idx="11" hasCustomPrompt="1"/>
          </p:nvPr>
        </p:nvSpPr>
        <p:spPr>
          <a:xfrm>
            <a:off x="368305" y="1524000"/>
            <a:ext cx="10604496" cy="5086350"/>
          </a:xfrm>
          <a:prstGeom prst="rect">
            <a:avLst/>
          </a:prstGeom>
        </p:spPr>
        <p:txBody>
          <a:bodyPr lIns="91430" tIns="45715" rIns="91430" bIns="45715"/>
          <a:lstStyle>
            <a:lvl1pPr>
              <a:defRPr baseline="0">
                <a:solidFill>
                  <a:srgbClr val="00A0A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Tree>
    <p:extLst>
      <p:ext uri="{BB962C8B-B14F-4D97-AF65-F5344CB8AC3E}">
        <p14:creationId xmlns:p14="http://schemas.microsoft.com/office/powerpoint/2010/main" val="2865163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e Column_Blue">
    <p:spTree>
      <p:nvGrpSpPr>
        <p:cNvPr id="1" name=""/>
        <p:cNvGrpSpPr/>
        <p:nvPr/>
      </p:nvGrpSpPr>
      <p:grpSpPr>
        <a:xfrm>
          <a:off x="0" y="0"/>
          <a:ext cx="0" cy="0"/>
          <a:chOff x="0" y="0"/>
          <a:chExt cx="0" cy="0"/>
        </a:xfrm>
      </p:grpSpPr>
      <p:sp>
        <p:nvSpPr>
          <p:cNvPr id="7" name="Rectangle 6"/>
          <p:cNvSpPr/>
          <p:nvPr userDrawn="1"/>
        </p:nvSpPr>
        <p:spPr>
          <a:xfrm>
            <a:off x="3" y="-6638"/>
            <a:ext cx="12191999" cy="1194637"/>
          </a:xfrm>
          <a:prstGeom prst="rect">
            <a:avLst/>
          </a:prstGeom>
          <a:solidFill>
            <a:srgbClr val="1468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8" name="Text Placeholder 2"/>
          <p:cNvSpPr>
            <a:spLocks noGrp="1"/>
          </p:cNvSpPr>
          <p:nvPr>
            <p:ph type="body" sz="quarter" idx="11" hasCustomPrompt="1"/>
          </p:nvPr>
        </p:nvSpPr>
        <p:spPr>
          <a:xfrm>
            <a:off x="368306" y="1524000"/>
            <a:ext cx="13068300" cy="5086350"/>
          </a:xfrm>
          <a:prstGeom prst="rect">
            <a:avLst/>
          </a:prstGeom>
        </p:spPr>
        <p:txBody>
          <a:bodyPr lIns="91430" tIns="45715" rIns="91430" bIns="45715"/>
          <a:lstStyle>
            <a:lvl1pPr>
              <a:defRPr baseline="0">
                <a:solidFill>
                  <a:srgbClr val="1468B3"/>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Tree>
    <p:extLst>
      <p:ext uri="{BB962C8B-B14F-4D97-AF65-F5344CB8AC3E}">
        <p14:creationId xmlns:p14="http://schemas.microsoft.com/office/powerpoint/2010/main" val="1602124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Two Column_Orange">
    <p:spTree>
      <p:nvGrpSpPr>
        <p:cNvPr id="1" name=""/>
        <p:cNvGrpSpPr/>
        <p:nvPr/>
      </p:nvGrpSpPr>
      <p:grpSpPr>
        <a:xfrm>
          <a:off x="0" y="0"/>
          <a:ext cx="0" cy="0"/>
          <a:chOff x="0" y="0"/>
          <a:chExt cx="0" cy="0"/>
        </a:xfrm>
      </p:grpSpPr>
      <p:sp>
        <p:nvSpPr>
          <p:cNvPr id="7" name="Rectangle 6"/>
          <p:cNvSpPr/>
          <p:nvPr userDrawn="1"/>
        </p:nvSpPr>
        <p:spPr>
          <a:xfrm>
            <a:off x="3" y="-4010"/>
            <a:ext cx="12191999" cy="1194637"/>
          </a:xfrm>
          <a:prstGeom prst="rect">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3"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
        <p:nvSpPr>
          <p:cNvPr id="4" name="Text Placeholder 2"/>
          <p:cNvSpPr>
            <a:spLocks noGrp="1"/>
          </p:cNvSpPr>
          <p:nvPr>
            <p:ph type="body" sz="quarter" idx="11" hasCustomPrompt="1"/>
          </p:nvPr>
        </p:nvSpPr>
        <p:spPr>
          <a:xfrm>
            <a:off x="368305" y="1524000"/>
            <a:ext cx="5727696" cy="5086350"/>
          </a:xfrm>
          <a:prstGeom prst="rect">
            <a:avLst/>
          </a:prstGeom>
        </p:spPr>
        <p:txBody>
          <a:bodyPr lIns="91430" tIns="45715" rIns="91430" bIns="45715"/>
          <a:lstStyle>
            <a:lvl1pPr>
              <a:defRPr baseline="0">
                <a:solidFill>
                  <a:srgbClr val="F68B1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2"/>
          <p:cNvSpPr>
            <a:spLocks noGrp="1"/>
          </p:cNvSpPr>
          <p:nvPr>
            <p:ph type="body" sz="quarter" idx="12" hasCustomPrompt="1"/>
          </p:nvPr>
        </p:nvSpPr>
        <p:spPr>
          <a:xfrm>
            <a:off x="6138043" y="1514475"/>
            <a:ext cx="5749159" cy="5086350"/>
          </a:xfrm>
          <a:prstGeom prst="rect">
            <a:avLst/>
          </a:prstGeom>
        </p:spPr>
        <p:txBody>
          <a:bodyPr lIns="91430" tIns="45715" rIns="91430" bIns="45715"/>
          <a:lstStyle>
            <a:lvl1pPr>
              <a:defRPr baseline="0">
                <a:solidFill>
                  <a:srgbClr val="F68B1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7612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 Column_Cyan">
    <p:spTree>
      <p:nvGrpSpPr>
        <p:cNvPr id="1" name=""/>
        <p:cNvGrpSpPr/>
        <p:nvPr/>
      </p:nvGrpSpPr>
      <p:grpSpPr>
        <a:xfrm>
          <a:off x="0" y="0"/>
          <a:ext cx="0" cy="0"/>
          <a:chOff x="0" y="0"/>
          <a:chExt cx="0" cy="0"/>
        </a:xfrm>
      </p:grpSpPr>
      <p:sp>
        <p:nvSpPr>
          <p:cNvPr id="7" name="Rectangle 6"/>
          <p:cNvSpPr/>
          <p:nvPr userDrawn="1"/>
        </p:nvSpPr>
        <p:spPr>
          <a:xfrm>
            <a:off x="3" y="-4010"/>
            <a:ext cx="12191999" cy="1194637"/>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3"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
        <p:nvSpPr>
          <p:cNvPr id="4" name="Text Placeholder 2"/>
          <p:cNvSpPr>
            <a:spLocks noGrp="1"/>
          </p:cNvSpPr>
          <p:nvPr>
            <p:ph type="body" sz="quarter" idx="11" hasCustomPrompt="1"/>
          </p:nvPr>
        </p:nvSpPr>
        <p:spPr>
          <a:xfrm>
            <a:off x="368305" y="1524000"/>
            <a:ext cx="5727696" cy="5086350"/>
          </a:xfrm>
          <a:prstGeom prst="rect">
            <a:avLst/>
          </a:prstGeom>
        </p:spPr>
        <p:txBody>
          <a:bodyPr lIns="91430" tIns="45715" rIns="91430" bIns="45715"/>
          <a:lstStyle>
            <a:lvl1pPr>
              <a:defRPr baseline="0">
                <a:solidFill>
                  <a:srgbClr val="00A0A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2"/>
          <p:cNvSpPr>
            <a:spLocks noGrp="1"/>
          </p:cNvSpPr>
          <p:nvPr>
            <p:ph type="body" sz="quarter" idx="12" hasCustomPrompt="1"/>
          </p:nvPr>
        </p:nvSpPr>
        <p:spPr>
          <a:xfrm>
            <a:off x="6096001" y="1514475"/>
            <a:ext cx="5689600" cy="5086350"/>
          </a:xfrm>
          <a:prstGeom prst="rect">
            <a:avLst/>
          </a:prstGeom>
        </p:spPr>
        <p:txBody>
          <a:bodyPr lIns="91430" tIns="45715" rIns="91430" bIns="45715"/>
          <a:lstStyle>
            <a:lvl1pPr>
              <a:defRPr baseline="0">
                <a:solidFill>
                  <a:srgbClr val="00A0AF"/>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429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Two Column_ Blue">
    <p:spTree>
      <p:nvGrpSpPr>
        <p:cNvPr id="1" name=""/>
        <p:cNvGrpSpPr/>
        <p:nvPr/>
      </p:nvGrpSpPr>
      <p:grpSpPr>
        <a:xfrm>
          <a:off x="0" y="0"/>
          <a:ext cx="0" cy="0"/>
          <a:chOff x="0" y="0"/>
          <a:chExt cx="0" cy="0"/>
        </a:xfrm>
      </p:grpSpPr>
      <p:sp>
        <p:nvSpPr>
          <p:cNvPr id="7" name="Rectangle 6"/>
          <p:cNvSpPr/>
          <p:nvPr userDrawn="1"/>
        </p:nvSpPr>
        <p:spPr>
          <a:xfrm>
            <a:off x="3" y="-6638"/>
            <a:ext cx="12191999" cy="1194637"/>
          </a:xfrm>
          <a:prstGeom prst="rect">
            <a:avLst/>
          </a:prstGeom>
          <a:solidFill>
            <a:srgbClr val="1468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3"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
        <p:nvSpPr>
          <p:cNvPr id="4" name="Text Placeholder 2"/>
          <p:cNvSpPr>
            <a:spLocks noGrp="1"/>
          </p:cNvSpPr>
          <p:nvPr>
            <p:ph type="body" sz="quarter" idx="11" hasCustomPrompt="1"/>
          </p:nvPr>
        </p:nvSpPr>
        <p:spPr>
          <a:xfrm>
            <a:off x="368305" y="1524000"/>
            <a:ext cx="5727696" cy="5086350"/>
          </a:xfrm>
          <a:prstGeom prst="rect">
            <a:avLst/>
          </a:prstGeom>
        </p:spPr>
        <p:txBody>
          <a:bodyPr lIns="91430" tIns="45715" rIns="91430" bIns="45715"/>
          <a:lstStyle>
            <a:lvl1pPr>
              <a:defRPr baseline="0">
                <a:solidFill>
                  <a:srgbClr val="1468B3"/>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2"/>
          <p:cNvSpPr>
            <a:spLocks noGrp="1"/>
          </p:cNvSpPr>
          <p:nvPr>
            <p:ph type="body" sz="quarter" idx="12" hasCustomPrompt="1"/>
          </p:nvPr>
        </p:nvSpPr>
        <p:spPr>
          <a:xfrm>
            <a:off x="6096001" y="1514475"/>
            <a:ext cx="5791200" cy="5086350"/>
          </a:xfrm>
          <a:prstGeom prst="rect">
            <a:avLst/>
          </a:prstGeom>
        </p:spPr>
        <p:txBody>
          <a:bodyPr lIns="91430" tIns="45715" rIns="91430" bIns="45715"/>
          <a:lstStyle>
            <a:lvl1pPr>
              <a:defRPr baseline="0">
                <a:solidFill>
                  <a:srgbClr val="1468B3"/>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Insert subtitle if required</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92914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DA534FD-D1AB-4549-932C-E21B694CA7DD}"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507018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ank_Orange">
    <p:spTree>
      <p:nvGrpSpPr>
        <p:cNvPr id="1" name=""/>
        <p:cNvGrpSpPr/>
        <p:nvPr/>
      </p:nvGrpSpPr>
      <p:grpSpPr>
        <a:xfrm>
          <a:off x="0" y="0"/>
          <a:ext cx="0" cy="0"/>
          <a:chOff x="0" y="0"/>
          <a:chExt cx="0" cy="0"/>
        </a:xfrm>
      </p:grpSpPr>
      <p:sp>
        <p:nvSpPr>
          <p:cNvPr id="7" name="Rectangle 6"/>
          <p:cNvSpPr/>
          <p:nvPr userDrawn="1"/>
        </p:nvSpPr>
        <p:spPr>
          <a:xfrm>
            <a:off x="3" y="-4010"/>
            <a:ext cx="12191999" cy="1194637"/>
          </a:xfrm>
          <a:prstGeom prst="rect">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3"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Tree>
    <p:extLst>
      <p:ext uri="{BB962C8B-B14F-4D97-AF65-F5344CB8AC3E}">
        <p14:creationId xmlns:p14="http://schemas.microsoft.com/office/powerpoint/2010/main" val="309229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lank_Cyan">
    <p:spTree>
      <p:nvGrpSpPr>
        <p:cNvPr id="1" name=""/>
        <p:cNvGrpSpPr/>
        <p:nvPr/>
      </p:nvGrpSpPr>
      <p:grpSpPr>
        <a:xfrm>
          <a:off x="0" y="0"/>
          <a:ext cx="0" cy="0"/>
          <a:chOff x="0" y="0"/>
          <a:chExt cx="0" cy="0"/>
        </a:xfrm>
      </p:grpSpPr>
      <p:sp>
        <p:nvSpPr>
          <p:cNvPr id="7" name="Rectangle 6"/>
          <p:cNvSpPr/>
          <p:nvPr userDrawn="1"/>
        </p:nvSpPr>
        <p:spPr>
          <a:xfrm>
            <a:off x="3" y="-4010"/>
            <a:ext cx="12191999" cy="1194637"/>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3"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Tree>
    <p:extLst>
      <p:ext uri="{BB962C8B-B14F-4D97-AF65-F5344CB8AC3E}">
        <p14:creationId xmlns:p14="http://schemas.microsoft.com/office/powerpoint/2010/main" val="1216379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_Blue">
    <p:spTree>
      <p:nvGrpSpPr>
        <p:cNvPr id="1" name=""/>
        <p:cNvGrpSpPr/>
        <p:nvPr/>
      </p:nvGrpSpPr>
      <p:grpSpPr>
        <a:xfrm>
          <a:off x="0" y="0"/>
          <a:ext cx="0" cy="0"/>
          <a:chOff x="0" y="0"/>
          <a:chExt cx="0" cy="0"/>
        </a:xfrm>
      </p:grpSpPr>
      <p:sp>
        <p:nvSpPr>
          <p:cNvPr id="7" name="Rectangle 6"/>
          <p:cNvSpPr/>
          <p:nvPr userDrawn="1"/>
        </p:nvSpPr>
        <p:spPr>
          <a:xfrm>
            <a:off x="3" y="-6638"/>
            <a:ext cx="12191999" cy="1194637"/>
          </a:xfrm>
          <a:prstGeom prst="rect">
            <a:avLst/>
          </a:prstGeom>
          <a:solidFill>
            <a:srgbClr val="1468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sz="1800"/>
          </a:p>
        </p:txBody>
      </p:sp>
      <p:sp>
        <p:nvSpPr>
          <p:cNvPr id="3" name="Text Placeholder 4"/>
          <p:cNvSpPr>
            <a:spLocks noGrp="1"/>
          </p:cNvSpPr>
          <p:nvPr>
            <p:ph type="body" sz="quarter" idx="10" hasCustomPrompt="1"/>
          </p:nvPr>
        </p:nvSpPr>
        <p:spPr>
          <a:xfrm>
            <a:off x="627203" y="302000"/>
            <a:ext cx="5507567" cy="582612"/>
          </a:xfrm>
          <a:prstGeom prst="rect">
            <a:avLst/>
          </a:prstGeom>
        </p:spPr>
        <p:txBody>
          <a:bodyPr lIns="91430" tIns="45715" rIns="91430" bIns="45715"/>
          <a:lstStyle>
            <a:lvl1pPr algn="l" rtl="0">
              <a:spcBef>
                <a:spcPts val="0"/>
              </a:spcBef>
              <a:buNone/>
              <a:defRPr sz="3200">
                <a:solidFill>
                  <a:schemeClr val="bg1"/>
                </a:solidFill>
                <a:latin typeface="Arial" panose="020B0604020202020204" pitchFamily="34" charset="0"/>
                <a:cs typeface="Arial" panose="020B0604020202020204" pitchFamily="34" charset="0"/>
              </a:defRPr>
            </a:lvl1pPr>
          </a:lstStyle>
          <a:p>
            <a:pPr lvl="0" rtl="0">
              <a:spcBef>
                <a:spcPts val="0"/>
              </a:spcBef>
              <a:buNone/>
            </a:pPr>
            <a:r>
              <a:rPr lang="en-US" sz="4000" b="1" dirty="0">
                <a:solidFill>
                  <a:schemeClr val="bg1"/>
                </a:solidFill>
              </a:rPr>
              <a:t>Title Goes Here</a:t>
            </a:r>
          </a:p>
        </p:txBody>
      </p:sp>
    </p:spTree>
    <p:extLst>
      <p:ext uri="{BB962C8B-B14F-4D97-AF65-F5344CB8AC3E}">
        <p14:creationId xmlns:p14="http://schemas.microsoft.com/office/powerpoint/2010/main" val="3842905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2DAC824-9A09-47AE-9E59-79A8F989C9EF}"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223874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2DAC824-9A09-47AE-9E59-79A8F989C9EF}"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4223647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CA"/>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DAC824-9A09-47AE-9E59-79A8F989C9EF}"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147992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2DAC824-9A09-47AE-9E59-79A8F989C9EF}" type="datetimeFigureOut">
              <a:rPr lang="en-CA" smtClean="0"/>
              <a:t>2022-01-21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3013662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2DAC824-9A09-47AE-9E59-79A8F989C9EF}" type="datetimeFigureOut">
              <a:rPr lang="en-CA" smtClean="0"/>
              <a:t>2022-01-21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4004507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2DAC824-9A09-47AE-9E59-79A8F989C9EF}" type="datetimeFigureOut">
              <a:rPr lang="en-CA" smtClean="0"/>
              <a:t>2022-01-21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2430491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AC824-9A09-47AE-9E59-79A8F989C9EF}" type="datetimeFigureOut">
              <a:rPr lang="en-CA" smtClean="0"/>
              <a:t>2022-01-21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27978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534FD-D1AB-4549-932C-E21B694CA7DD}"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32110982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2DAC824-9A09-47AE-9E59-79A8F989C9EF}" type="datetimeFigureOut">
              <a:rPr lang="en-CA" smtClean="0"/>
              <a:t>2022-01-21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4251331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CA"/>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2DAC824-9A09-47AE-9E59-79A8F989C9EF}" type="datetimeFigureOut">
              <a:rPr lang="en-CA" smtClean="0"/>
              <a:t>2022-01-21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2725366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2DAC824-9A09-47AE-9E59-79A8F989C9EF}"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1652095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2DAC824-9A09-47AE-9E59-79A8F989C9EF}" type="datetimeFigureOut">
              <a:rPr lang="en-CA" smtClean="0"/>
              <a:t>2022-01-21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1460D65-F906-4547-BF9F-5C9776B4BE21}" type="slidenum">
              <a:rPr lang="en-CA" smtClean="0"/>
              <a:t>‹#›</a:t>
            </a:fld>
            <a:endParaRPr lang="en-CA"/>
          </a:p>
        </p:txBody>
      </p:sp>
    </p:spTree>
    <p:extLst>
      <p:ext uri="{BB962C8B-B14F-4D97-AF65-F5344CB8AC3E}">
        <p14:creationId xmlns:p14="http://schemas.microsoft.com/office/powerpoint/2010/main" val="367113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Content one">
    <p:spTree>
      <p:nvGrpSpPr>
        <p:cNvPr id="1" name=""/>
        <p:cNvGrpSpPr/>
        <p:nvPr/>
      </p:nvGrpSpPr>
      <p:grpSpPr>
        <a:xfrm>
          <a:off x="0" y="0"/>
          <a:ext cx="0" cy="0"/>
          <a:chOff x="0" y="0"/>
          <a:chExt cx="0" cy="0"/>
        </a:xfrm>
      </p:grpSpPr>
      <p:sp>
        <p:nvSpPr>
          <p:cNvPr id="2" name="Slide Number Placeholder 5"/>
          <p:cNvSpPr txBox="1">
            <a:spLocks/>
          </p:cNvSpPr>
          <p:nvPr userDrawn="1"/>
        </p:nvSpPr>
        <p:spPr bwMode="white">
          <a:xfrm>
            <a:off x="8026403" y="6356350"/>
            <a:ext cx="3071284" cy="501650"/>
          </a:xfrm>
          <a:prstGeom prst="rect">
            <a:avLst/>
          </a:prstGeom>
          <a:noFill/>
          <a:ln w="9525">
            <a:noFill/>
            <a:miter lim="800000"/>
            <a:headEnd/>
            <a:tailEnd/>
          </a:ln>
        </p:spPr>
        <p:txBody>
          <a:bodyPr anchor="ctr"/>
          <a:lstStyle/>
          <a:p>
            <a:pPr algn="r" fontAlgn="base">
              <a:spcBef>
                <a:spcPct val="0"/>
              </a:spcBef>
              <a:spcAft>
                <a:spcPct val="0"/>
              </a:spcAft>
              <a:defRPr/>
            </a:pPr>
            <a:endParaRPr lang="en-US" sz="506" dirty="0">
              <a:solidFill>
                <a:prstClr val="white"/>
              </a:solidFill>
              <a:latin typeface="Arial" charset="0"/>
              <a:cs typeface="Arial" charset="0"/>
            </a:endParaRPr>
          </a:p>
        </p:txBody>
      </p:sp>
      <p:sp>
        <p:nvSpPr>
          <p:cNvPr id="3" name="Title 8"/>
          <p:cNvSpPr txBox="1">
            <a:spLocks/>
          </p:cNvSpPr>
          <p:nvPr userDrawn="1"/>
        </p:nvSpPr>
        <p:spPr bwMode="auto">
          <a:xfrm>
            <a:off x="486836" y="274646"/>
            <a:ext cx="10972801" cy="623887"/>
          </a:xfrm>
          <a:prstGeom prst="rect">
            <a:avLst/>
          </a:prstGeom>
          <a:noFill/>
          <a:ln w="9525">
            <a:noFill/>
            <a:miter lim="800000"/>
            <a:headEnd/>
            <a:tailEnd/>
          </a:ln>
        </p:spPr>
        <p:txBody>
          <a:bodyPr anchor="ctr"/>
          <a:lstStyle/>
          <a:p>
            <a:pPr fontAlgn="base">
              <a:spcBef>
                <a:spcPct val="0"/>
              </a:spcBef>
              <a:spcAft>
                <a:spcPct val="0"/>
              </a:spcAft>
              <a:defRPr/>
            </a:pPr>
            <a:endParaRPr lang="en-US" sz="675" dirty="0">
              <a:solidFill>
                <a:srgbClr val="2F50A1"/>
              </a:solidFill>
              <a:latin typeface="Arial" charset="0"/>
              <a:cs typeface="Arial" charset="0"/>
            </a:endParaRPr>
          </a:p>
        </p:txBody>
      </p:sp>
      <p:cxnSp>
        <p:nvCxnSpPr>
          <p:cNvPr id="4" name="Straight Connector 8"/>
          <p:cNvCxnSpPr/>
          <p:nvPr userDrawn="1"/>
        </p:nvCxnSpPr>
        <p:spPr>
          <a:xfrm>
            <a:off x="609600" y="706446"/>
            <a:ext cx="10898717"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3" descr="SMH_Footer_bar_NEW.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6127750"/>
            <a:ext cx="1219623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Sig_Fac_Medicine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375353" y="671521"/>
            <a:ext cx="733848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Sig_Fac_Medicine_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663220" y="887421"/>
            <a:ext cx="7338483"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userDrawn="1"/>
        </p:nvSpPr>
        <p:spPr bwMode="auto">
          <a:xfrm>
            <a:off x="124886" y="3430588"/>
            <a:ext cx="10972801" cy="493712"/>
          </a:xfrm>
          <a:prstGeom prst="rect">
            <a:avLst/>
          </a:prstGeom>
          <a:noFill/>
          <a:ln w="9525">
            <a:noFill/>
            <a:miter lim="800000"/>
            <a:headEnd/>
            <a:tailEnd/>
          </a:ln>
        </p:spPr>
        <p:txBody>
          <a:bodyPr/>
          <a:lstStyle/>
          <a:p>
            <a:pPr algn="ctr" eaLnBrk="0" fontAlgn="base" hangingPunct="0">
              <a:spcBef>
                <a:spcPct val="0"/>
              </a:spcBef>
              <a:spcAft>
                <a:spcPct val="0"/>
              </a:spcAft>
              <a:defRPr/>
            </a:pPr>
            <a:endParaRPr lang="en-US" sz="2475" dirty="0">
              <a:solidFill>
                <a:prstClr val="black"/>
              </a:solidFill>
              <a:latin typeface="Arial" charset="0"/>
              <a:cs typeface="Arial" charset="0"/>
            </a:endParaRPr>
          </a:p>
        </p:txBody>
      </p:sp>
    </p:spTree>
    <p:extLst>
      <p:ext uri="{BB962C8B-B14F-4D97-AF65-F5344CB8AC3E}">
        <p14:creationId xmlns:p14="http://schemas.microsoft.com/office/powerpoint/2010/main" val="687677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one">
    <p:spTree>
      <p:nvGrpSpPr>
        <p:cNvPr id="1" name=""/>
        <p:cNvGrpSpPr/>
        <p:nvPr/>
      </p:nvGrpSpPr>
      <p:grpSpPr>
        <a:xfrm>
          <a:off x="0" y="0"/>
          <a:ext cx="0" cy="0"/>
          <a:chOff x="0" y="0"/>
          <a:chExt cx="0" cy="0"/>
        </a:xfrm>
      </p:grpSpPr>
      <p:pic>
        <p:nvPicPr>
          <p:cNvPr id="5" name="Picture 6" descr="PowerPoint_Foot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7" y="6126169"/>
            <a:ext cx="12192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bwMode="white">
          <a:xfrm>
            <a:off x="8026403" y="6356350"/>
            <a:ext cx="3071284"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r" defTabSz="342900" eaLnBrk="1" fontAlgn="base" hangingPunct="1">
              <a:spcBef>
                <a:spcPct val="0"/>
              </a:spcBef>
              <a:spcAft>
                <a:spcPct val="0"/>
              </a:spcAft>
              <a:defRPr/>
            </a:pPr>
            <a:endParaRPr lang="en-US" altLang="en-US" sz="675">
              <a:solidFill>
                <a:prstClr val="white"/>
              </a:solidFill>
            </a:endParaRPr>
          </a:p>
        </p:txBody>
      </p:sp>
      <p:sp>
        <p:nvSpPr>
          <p:cNvPr id="7" name="Title 8"/>
          <p:cNvSpPr txBox="1">
            <a:spLocks/>
          </p:cNvSpPr>
          <p:nvPr/>
        </p:nvSpPr>
        <p:spPr bwMode="auto">
          <a:xfrm>
            <a:off x="785631" y="84898"/>
            <a:ext cx="10972801"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defTabSz="342900" eaLnBrk="1" fontAlgn="base" hangingPunct="1">
              <a:spcBef>
                <a:spcPct val="0"/>
              </a:spcBef>
              <a:spcAft>
                <a:spcPct val="0"/>
              </a:spcAft>
              <a:defRPr/>
            </a:pPr>
            <a:endParaRPr lang="en-US" altLang="en-US" sz="900">
              <a:solidFill>
                <a:srgbClr val="2F50A1"/>
              </a:solidFill>
            </a:endParaRPr>
          </a:p>
        </p:txBody>
      </p:sp>
      <p:cxnSp>
        <p:nvCxnSpPr>
          <p:cNvPr id="8" name="Straight Connector 8"/>
          <p:cNvCxnSpPr/>
          <p:nvPr/>
        </p:nvCxnSpPr>
        <p:spPr>
          <a:xfrm>
            <a:off x="609600" y="706444"/>
            <a:ext cx="10898717" cy="1587"/>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Picture 5" descr="AngelNew.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6221" y="6126169"/>
            <a:ext cx="97578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600206"/>
            <a:ext cx="5384800" cy="4525963"/>
          </a:xfrm>
          <a:prstGeom prst="rect">
            <a:avLst/>
          </a:prstGeom>
        </p:spPr>
        <p:txBody>
          <a:bodyPr>
            <a:normAutofit/>
          </a:bodyPr>
          <a:lstStyle>
            <a:lvl1pPr>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4" name="Content Placeholder 3"/>
          <p:cNvSpPr>
            <a:spLocks noGrp="1"/>
          </p:cNvSpPr>
          <p:nvPr>
            <p:ph sz="half" idx="2"/>
          </p:nvPr>
        </p:nvSpPr>
        <p:spPr>
          <a:xfrm>
            <a:off x="6197600" y="1600206"/>
            <a:ext cx="5384800" cy="4525963"/>
          </a:xfrm>
          <a:prstGeom prst="rect">
            <a:avLst/>
          </a:prstGeom>
        </p:spPr>
        <p:txBody>
          <a:bodyPr>
            <a:normAutofit/>
          </a:bodyPr>
          <a:lstStyle>
            <a:lvl1pPr>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Tree>
    <p:extLst>
      <p:ext uri="{BB962C8B-B14F-4D97-AF65-F5344CB8AC3E}">
        <p14:creationId xmlns:p14="http://schemas.microsoft.com/office/powerpoint/2010/main" val="745253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DA534FD-D1AB-4549-932C-E21B694CA7DD}" type="datetimeFigureOut">
              <a:rPr lang="en-CA" smtClean="0"/>
              <a:t>2022-01-21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1346321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DA534FD-D1AB-4549-932C-E21B694CA7DD}" type="datetimeFigureOut">
              <a:rPr lang="en-CA" smtClean="0"/>
              <a:t>2022-01-21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274252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DA534FD-D1AB-4549-932C-E21B694CA7DD}" type="datetimeFigureOut">
              <a:rPr lang="en-CA" smtClean="0"/>
              <a:t>2022-01-21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382960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534FD-D1AB-4549-932C-E21B694CA7DD}" type="datetimeFigureOut">
              <a:rPr lang="en-CA" smtClean="0"/>
              <a:t>2022-01-21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192735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534FD-D1AB-4549-932C-E21B694CA7DD}" type="datetimeFigureOut">
              <a:rPr lang="en-CA" smtClean="0"/>
              <a:t>2022-01-21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363721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534FD-D1AB-4549-932C-E21B694CA7DD}" type="datetimeFigureOut">
              <a:rPr lang="en-CA" smtClean="0"/>
              <a:t>2022-01-21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9849F24-544A-484E-A064-5483016AD017}" type="slidenum">
              <a:rPr lang="en-CA" smtClean="0"/>
              <a:t>‹#›</a:t>
            </a:fld>
            <a:endParaRPr lang="en-CA"/>
          </a:p>
        </p:txBody>
      </p:sp>
    </p:spTree>
    <p:extLst>
      <p:ext uri="{BB962C8B-B14F-4D97-AF65-F5344CB8AC3E}">
        <p14:creationId xmlns:p14="http://schemas.microsoft.com/office/powerpoint/2010/main" val="15235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534FD-D1AB-4549-932C-E21B694CA7DD}" type="datetimeFigureOut">
              <a:rPr lang="en-CA" smtClean="0"/>
              <a:t>2022-01-21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9F24-544A-484E-A064-5483016AD017}" type="slidenum">
              <a:rPr lang="en-CA" smtClean="0"/>
              <a:t>‹#›</a:t>
            </a:fld>
            <a:endParaRPr lang="en-CA"/>
          </a:p>
        </p:txBody>
      </p:sp>
    </p:spTree>
    <p:extLst>
      <p:ext uri="{BB962C8B-B14F-4D97-AF65-F5344CB8AC3E}">
        <p14:creationId xmlns:p14="http://schemas.microsoft.com/office/powerpoint/2010/main" val="2042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Shape 93" descr="OSP-cmyk-transpBkgnd.png"/>
          <p:cNvPicPr preferRelativeResize="0"/>
          <p:nvPr userDrawn="1"/>
        </p:nvPicPr>
        <p:blipFill rotWithShape="1">
          <a:blip r:embed="rId11">
            <a:alphaModFix/>
          </a:blip>
          <a:srcRect/>
          <a:stretch/>
        </p:blipFill>
        <p:spPr>
          <a:xfrm>
            <a:off x="9550402" y="5891530"/>
            <a:ext cx="2501204" cy="840600"/>
          </a:xfrm>
          <a:prstGeom prst="rect">
            <a:avLst/>
          </a:prstGeom>
          <a:noFill/>
          <a:ln>
            <a:noFill/>
          </a:ln>
        </p:spPr>
      </p:pic>
    </p:spTree>
    <p:extLst>
      <p:ext uri="{BB962C8B-B14F-4D97-AF65-F5344CB8AC3E}">
        <p14:creationId xmlns:p14="http://schemas.microsoft.com/office/powerpoint/2010/main" val="35213055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DAC824-9A09-47AE-9E59-79A8F989C9EF}" type="datetimeFigureOut">
              <a:rPr lang="en-CA" smtClean="0"/>
              <a:t>2022-01-21</a:t>
            </a:fld>
            <a:endParaRPr lang="en-CA"/>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460D65-F906-4547-BF9F-5C9776B4BE21}" type="slidenum">
              <a:rPr lang="en-CA" smtClean="0"/>
              <a:t>‹#›</a:t>
            </a:fld>
            <a:endParaRPr lang="en-CA"/>
          </a:p>
        </p:txBody>
      </p:sp>
    </p:spTree>
    <p:extLst>
      <p:ext uri="{BB962C8B-B14F-4D97-AF65-F5344CB8AC3E}">
        <p14:creationId xmlns:p14="http://schemas.microsoft.com/office/powerpoint/2010/main" val="28300231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jp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 Id="rId14" Type="http://schemas.openxmlformats.org/officeDocument/2006/relationships/image" Target="../media/image36.jpeg"/></Relationships>
</file>

<file path=ppt/slides/_rels/slide13.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34" Type="http://schemas.openxmlformats.org/officeDocument/2006/relationships/image" Target="../media/image68.jpe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jpg"/><Relationship Id="rId2" Type="http://schemas.openxmlformats.org/officeDocument/2006/relationships/notesSlide" Target="../notesSlides/notesSlide1.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jpeg"/><Relationship Id="rId8"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g"/></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a/imgres?imgurl=https%3A%2F%2Fa0.muscache.com%2Fairbnb%2Fstatic%2Flogos%2Fbelo-200x200-4d851c5b28f61931bf1df28dd15e60ef.png&amp;imgrefurl=https%3A%2F%2Fwww.airbnb.com%2Fs%2Fhomes&amp;docid=PEUL1AQQGJQqFM&amp;tbnid=O6ZtH1lOHZgTbM%3A&amp;vet=10ahUKEwiXk5Hqjt7lAhUinq0KHWSKCqUQMwh-KAYwBg..i&amp;w=200&amp;h=200&amp;itg=1&amp;bih=967&amp;biw=1620&amp;q=airbnb&amp;ved=0ahUKEwiXk5Hqjt7lAhUinq0KHWSKCqUQMwh-KAYwBg&amp;iact=mrc&amp;uact=8"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google.ca/url?sa=i&amp;rct=j&amp;q=&amp;esrc=s&amp;source=images&amp;cd=&amp;cad=rja&amp;uact=8&amp;ved=0ahUKEwjPsIyMrZjQAhWBcCYKHRKoAWYQjRwIBw&amp;url=http://tedtalks.soup.io/tag/Design?since%3D324081956&amp;psig=AFQjCNE78oT5DDnz_v3r6acQIKApemvG-g&amp;ust=1478666742094780" TargetMode="External"/><Relationship Id="rId1" Type="http://schemas.openxmlformats.org/officeDocument/2006/relationships/slideLayout" Target="../slideLayouts/slideLayout24.xml"/><Relationship Id="rId4" Type="http://schemas.openxmlformats.org/officeDocument/2006/relationships/hyperlink" Target="http://www.chartdatascience.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4009" y="885396"/>
            <a:ext cx="10203977" cy="2387600"/>
          </a:xfrm>
        </p:spPr>
        <p:txBody>
          <a:bodyPr>
            <a:noAutofit/>
          </a:bodyPr>
          <a:lstStyle/>
          <a:p>
            <a:r>
              <a:rPr lang="en-US" sz="3600" dirty="0"/>
              <a:t>Applied Artificial Intelligence in Healthcare: </a:t>
            </a:r>
            <a:br>
              <a:rPr lang="en-US" sz="3600" dirty="0"/>
            </a:br>
            <a:br>
              <a:rPr lang="en-US" sz="3600" dirty="0"/>
            </a:br>
            <a:r>
              <a:rPr lang="en-US" sz="3600" dirty="0"/>
              <a:t>Trials, Tribulations, and Value Assessment</a:t>
            </a:r>
            <a:endParaRPr lang="en-CA" sz="3600" dirty="0"/>
          </a:p>
        </p:txBody>
      </p:sp>
      <p:sp>
        <p:nvSpPr>
          <p:cNvPr id="3" name="Subtitle 2"/>
          <p:cNvSpPr>
            <a:spLocks noGrp="1"/>
          </p:cNvSpPr>
          <p:nvPr>
            <p:ph type="subTitle" idx="1"/>
          </p:nvPr>
        </p:nvSpPr>
        <p:spPr>
          <a:xfrm>
            <a:off x="1523998" y="4626590"/>
            <a:ext cx="9144000" cy="1980355"/>
          </a:xfrm>
        </p:spPr>
        <p:txBody>
          <a:bodyPr>
            <a:normAutofit/>
          </a:bodyPr>
          <a:lstStyle/>
          <a:p>
            <a:r>
              <a:rPr lang="en-CA" sz="2000" dirty="0"/>
              <a:t>Muhammad Mamdani, PharmD, MA, MPH</a:t>
            </a:r>
          </a:p>
          <a:p>
            <a:r>
              <a:rPr lang="en-CA" sz="1600" dirty="0"/>
              <a:t>Vice President, Data Science and Advanced Analytics, Unity Health Toronto</a:t>
            </a:r>
          </a:p>
          <a:p>
            <a:r>
              <a:rPr lang="en-CA" sz="1600" dirty="0"/>
              <a:t>Faculty Affiliate, Vector Institute</a:t>
            </a:r>
          </a:p>
          <a:p>
            <a:r>
              <a:rPr lang="en-CA" sz="1600" dirty="0"/>
              <a:t>Professor, University of Toronto</a:t>
            </a:r>
          </a:p>
          <a:p>
            <a:r>
              <a:rPr lang="en-CA" sz="1600" dirty="0"/>
              <a:t>February 2020</a:t>
            </a:r>
          </a:p>
          <a:p>
            <a:endParaRPr lang="en-CA" sz="1700" dirty="0"/>
          </a:p>
        </p:txBody>
      </p:sp>
    </p:spTree>
    <p:extLst>
      <p:ext uri="{BB962C8B-B14F-4D97-AF65-F5344CB8AC3E}">
        <p14:creationId xmlns:p14="http://schemas.microsoft.com/office/powerpoint/2010/main" val="64771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F1FB-D901-4CBA-BACB-629DD1CE5F68}"/>
              </a:ext>
            </a:extLst>
          </p:cNvPr>
          <p:cNvSpPr>
            <a:spLocks noGrp="1"/>
          </p:cNvSpPr>
          <p:nvPr>
            <p:ph type="title"/>
          </p:nvPr>
        </p:nvSpPr>
        <p:spPr/>
        <p:txBody>
          <a:bodyPr>
            <a:normAutofit/>
          </a:bodyPr>
          <a:lstStyle/>
          <a:p>
            <a:pPr algn="ctr"/>
            <a:r>
              <a:rPr lang="en-CA" sz="3600" dirty="0"/>
              <a:t>‘Advancing’ Advanced Analytics in the Hospital</a:t>
            </a:r>
          </a:p>
        </p:txBody>
      </p:sp>
      <p:pic>
        <p:nvPicPr>
          <p:cNvPr id="4" name="Content Placeholder 5">
            <a:extLst>
              <a:ext uri="{FF2B5EF4-FFF2-40B4-BE49-F238E27FC236}">
                <a16:creationId xmlns:a16="http://schemas.microsoft.com/office/drawing/2014/main" id="{FBC8DF53-1D9C-4F35-AA76-FBB29DA13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6286" y="1897323"/>
            <a:ext cx="6149596" cy="4394166"/>
          </a:xfrm>
        </p:spPr>
      </p:pic>
      <p:sp>
        <p:nvSpPr>
          <p:cNvPr id="5" name="Rectangle 4">
            <a:extLst>
              <a:ext uri="{FF2B5EF4-FFF2-40B4-BE49-F238E27FC236}">
                <a16:creationId xmlns:a16="http://schemas.microsoft.com/office/drawing/2014/main" id="{28BFBE25-A4F0-470C-A9A2-F336DB579FA8}"/>
              </a:ext>
            </a:extLst>
          </p:cNvPr>
          <p:cNvSpPr/>
          <p:nvPr/>
        </p:nvSpPr>
        <p:spPr>
          <a:xfrm>
            <a:off x="7187822" y="2086471"/>
            <a:ext cx="4826758" cy="3785652"/>
          </a:xfrm>
          <a:prstGeom prst="rect">
            <a:avLst/>
          </a:prstGeom>
          <a:noFill/>
        </p:spPr>
        <p:txBody>
          <a:bodyPr wrap="squar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rPr>
              <a:t>Vision</a:t>
            </a:r>
          </a:p>
          <a:p>
            <a:pPr algn="ctr"/>
            <a:r>
              <a:rPr lang="en-US" sz="4800" b="0" cap="none" spc="0" dirty="0">
                <a:ln w="0"/>
                <a:solidFill>
                  <a:schemeClr val="tx1"/>
                </a:solidFill>
                <a:effectLst>
                  <a:outerShdw blurRad="38100" dist="19050" dir="2700000" algn="tl" rotWithShape="0">
                    <a:schemeClr val="dk1">
                      <a:alpha val="40000"/>
                    </a:schemeClr>
                  </a:outerShdw>
                </a:effectLst>
              </a:rPr>
              <a:t>Infrastructure </a:t>
            </a:r>
          </a:p>
          <a:p>
            <a:pPr algn="ctr"/>
            <a:r>
              <a:rPr lang="en-US" sz="4800" dirty="0">
                <a:ln w="0"/>
                <a:effectLst>
                  <a:outerShdw blurRad="38100" dist="19050" dir="2700000" algn="tl" rotWithShape="0">
                    <a:schemeClr val="dk1">
                      <a:alpha val="40000"/>
                    </a:schemeClr>
                  </a:outerShdw>
                </a:effectLst>
              </a:rPr>
              <a:t>People &amp; Culture</a:t>
            </a:r>
          </a:p>
          <a:p>
            <a:pPr algn="ctr"/>
            <a:r>
              <a:rPr lang="en-US" sz="4800" b="0" cap="none" spc="0" dirty="0">
                <a:ln w="0"/>
                <a:solidFill>
                  <a:schemeClr val="tx1"/>
                </a:solidFill>
                <a:effectLst>
                  <a:outerShdw blurRad="38100" dist="19050" dir="2700000" algn="tl" rotWithShape="0">
                    <a:schemeClr val="dk1">
                      <a:alpha val="40000"/>
                    </a:schemeClr>
                  </a:outerShdw>
                </a:effectLst>
              </a:rPr>
              <a:t>Process</a:t>
            </a:r>
          </a:p>
          <a:p>
            <a:pPr algn="ctr"/>
            <a:r>
              <a:rPr lang="en-US" sz="4800" dirty="0">
                <a:ln w="0"/>
                <a:effectLst>
                  <a:outerShdw blurRad="38100" dist="19050" dir="2700000" algn="tl" rotWithShape="0">
                    <a:schemeClr val="dk1">
                      <a:alpha val="40000"/>
                    </a:schemeClr>
                  </a:outerShdw>
                </a:effectLst>
              </a:rPr>
              <a:t>Lessons</a:t>
            </a:r>
            <a:endParaRPr lang="en-US" sz="4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276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3CE4-0A20-47EA-9356-2E56A48765A9}"/>
              </a:ext>
            </a:extLst>
          </p:cNvPr>
          <p:cNvSpPr>
            <a:spLocks noGrp="1"/>
          </p:cNvSpPr>
          <p:nvPr>
            <p:ph type="title"/>
          </p:nvPr>
        </p:nvSpPr>
        <p:spPr>
          <a:xfrm>
            <a:off x="838200" y="255814"/>
            <a:ext cx="10515600" cy="919844"/>
          </a:xfrm>
        </p:spPr>
        <p:txBody>
          <a:bodyPr>
            <a:normAutofit/>
          </a:bodyPr>
          <a:lstStyle/>
          <a:p>
            <a:pPr algn="ctr"/>
            <a:r>
              <a:rPr lang="en-CA" dirty="0"/>
              <a:t>Advanced Analytics at Unity Health Toronto</a:t>
            </a:r>
          </a:p>
        </p:txBody>
      </p:sp>
      <p:sp>
        <p:nvSpPr>
          <p:cNvPr id="3" name="Content Placeholder 2">
            <a:extLst>
              <a:ext uri="{FF2B5EF4-FFF2-40B4-BE49-F238E27FC236}">
                <a16:creationId xmlns:a16="http://schemas.microsoft.com/office/drawing/2014/main" id="{A7B63575-D055-487C-8195-280F4E1E9A67}"/>
              </a:ext>
            </a:extLst>
          </p:cNvPr>
          <p:cNvSpPr>
            <a:spLocks noGrp="1"/>
          </p:cNvSpPr>
          <p:nvPr>
            <p:ph idx="1"/>
          </p:nvPr>
        </p:nvSpPr>
        <p:spPr>
          <a:xfrm>
            <a:off x="598551" y="1384679"/>
            <a:ext cx="11295797" cy="4799462"/>
          </a:xfrm>
        </p:spPr>
        <p:txBody>
          <a:bodyPr/>
          <a:lstStyle/>
          <a:p>
            <a:r>
              <a:rPr lang="en-CA" sz="3200" dirty="0"/>
              <a:t>Vision – What Do We Want to See?</a:t>
            </a:r>
          </a:p>
          <a:p>
            <a:pPr lvl="1"/>
            <a:r>
              <a:rPr lang="en-CA" dirty="0"/>
              <a:t>Make data and analytics an integral part of clinical and management decision-making to drive </a:t>
            </a:r>
            <a:r>
              <a:rPr lang="en-CA" dirty="0">
                <a:solidFill>
                  <a:srgbClr val="FF0000"/>
                </a:solidFill>
              </a:rPr>
              <a:t>better patient outcomes </a:t>
            </a:r>
            <a:r>
              <a:rPr lang="en-CA" dirty="0"/>
              <a:t>and </a:t>
            </a:r>
            <a:r>
              <a:rPr lang="en-CA" dirty="0">
                <a:solidFill>
                  <a:srgbClr val="FF0000"/>
                </a:solidFill>
              </a:rPr>
              <a:t>improve hospital efficiency</a:t>
            </a:r>
          </a:p>
          <a:p>
            <a:endParaRPr lang="en-CA" sz="3200" dirty="0"/>
          </a:p>
          <a:p>
            <a:r>
              <a:rPr lang="en-CA" sz="3200" dirty="0"/>
              <a:t>Components of the Vision</a:t>
            </a:r>
          </a:p>
          <a:p>
            <a:pPr lvl="1"/>
            <a:r>
              <a:rPr lang="en-CA" dirty="0"/>
              <a:t>Readily available, ‘up to date’, high quality data</a:t>
            </a:r>
          </a:p>
          <a:p>
            <a:pPr lvl="1"/>
            <a:r>
              <a:rPr lang="en-CA" dirty="0"/>
              <a:t>Define end-users and understand their needs: clinicians and management</a:t>
            </a:r>
          </a:p>
          <a:p>
            <a:pPr lvl="1"/>
            <a:r>
              <a:rPr lang="en-CA" dirty="0"/>
              <a:t>Highly skilled data scientists: engineering, statistics, computer science</a:t>
            </a:r>
          </a:p>
          <a:p>
            <a:pPr lvl="1"/>
            <a:r>
              <a:rPr lang="en-CA" dirty="0"/>
              <a:t>Software and hardware to enable advanced analytics</a:t>
            </a:r>
          </a:p>
          <a:p>
            <a:pPr lvl="1"/>
            <a:r>
              <a:rPr lang="en-CA" dirty="0"/>
              <a:t>Data governance and access model that balances privacy with data accessibility</a:t>
            </a:r>
          </a:p>
          <a:p>
            <a:pPr lvl="1"/>
            <a:r>
              <a:rPr lang="en-CA" dirty="0"/>
              <a:t>Engaged and ‘data literate’ hospital community</a:t>
            </a:r>
          </a:p>
          <a:p>
            <a:endParaRPr lang="en-CA" dirty="0"/>
          </a:p>
        </p:txBody>
      </p:sp>
    </p:spTree>
    <p:extLst>
      <p:ext uri="{BB962C8B-B14F-4D97-AF65-F5344CB8AC3E}">
        <p14:creationId xmlns:p14="http://schemas.microsoft.com/office/powerpoint/2010/main" val="212903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B805-9BD9-4AFD-9F84-6684097CB187}"/>
              </a:ext>
            </a:extLst>
          </p:cNvPr>
          <p:cNvSpPr>
            <a:spLocks noGrp="1"/>
          </p:cNvSpPr>
          <p:nvPr>
            <p:ph type="title"/>
          </p:nvPr>
        </p:nvSpPr>
        <p:spPr>
          <a:xfrm>
            <a:off x="556050" y="242654"/>
            <a:ext cx="11079898" cy="619737"/>
          </a:xfrm>
        </p:spPr>
        <p:txBody>
          <a:bodyPr>
            <a:noAutofit/>
          </a:bodyPr>
          <a:lstStyle/>
          <a:p>
            <a:pPr algn="ctr"/>
            <a:r>
              <a:rPr lang="en-CA" sz="4000" dirty="0"/>
              <a:t>Creating a Leading AI Program at a Hospital</a:t>
            </a:r>
          </a:p>
        </p:txBody>
      </p:sp>
      <p:pic>
        <p:nvPicPr>
          <p:cNvPr id="5" name="Picture 4">
            <a:extLst>
              <a:ext uri="{FF2B5EF4-FFF2-40B4-BE49-F238E27FC236}">
                <a16:creationId xmlns:a16="http://schemas.microsoft.com/office/drawing/2014/main" id="{4F747630-E0A5-48DC-8BFC-42D1176AEF47}"/>
              </a:ext>
            </a:extLst>
          </p:cNvPr>
          <p:cNvPicPr>
            <a:picLocks noChangeAspect="1"/>
          </p:cNvPicPr>
          <p:nvPr/>
        </p:nvPicPr>
        <p:blipFill>
          <a:blip r:embed="rId2"/>
          <a:stretch>
            <a:fillRect/>
          </a:stretch>
        </p:blipFill>
        <p:spPr>
          <a:xfrm>
            <a:off x="210614" y="1095496"/>
            <a:ext cx="4888511" cy="5491936"/>
          </a:xfrm>
          <a:prstGeom prst="rect">
            <a:avLst/>
          </a:prstGeom>
        </p:spPr>
      </p:pic>
      <p:sp>
        <p:nvSpPr>
          <p:cNvPr id="6" name="Rectangle 5">
            <a:extLst>
              <a:ext uri="{FF2B5EF4-FFF2-40B4-BE49-F238E27FC236}">
                <a16:creationId xmlns:a16="http://schemas.microsoft.com/office/drawing/2014/main" id="{298362C6-2AE4-47F7-9493-6DEC2B12D01C}"/>
              </a:ext>
            </a:extLst>
          </p:cNvPr>
          <p:cNvSpPr/>
          <p:nvPr/>
        </p:nvSpPr>
        <p:spPr>
          <a:xfrm>
            <a:off x="5218065" y="1460703"/>
            <a:ext cx="3136578" cy="46166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Faculty of Medicine</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93B14E7E-A693-4A90-8393-5A7443915D92}"/>
              </a:ext>
            </a:extLst>
          </p:cNvPr>
          <p:cNvSpPr/>
          <p:nvPr/>
        </p:nvSpPr>
        <p:spPr>
          <a:xfrm>
            <a:off x="4744721" y="3744066"/>
            <a:ext cx="4489084" cy="46166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Faculty of Engineering</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8" name="Rectangle 7">
            <a:extLst>
              <a:ext uri="{FF2B5EF4-FFF2-40B4-BE49-F238E27FC236}">
                <a16:creationId xmlns:a16="http://schemas.microsoft.com/office/drawing/2014/main" id="{C5E3050B-9137-4598-BAF9-AFFF613FEA9D}"/>
              </a:ext>
            </a:extLst>
          </p:cNvPr>
          <p:cNvSpPr/>
          <p:nvPr/>
        </p:nvSpPr>
        <p:spPr>
          <a:xfrm>
            <a:off x="7203440" y="2566811"/>
            <a:ext cx="4988560" cy="46166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Department of Computer Science</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11CB95EB-A220-4C8F-9AF3-C7C836A5F28D}"/>
              </a:ext>
            </a:extLst>
          </p:cNvPr>
          <p:cNvSpPr/>
          <p:nvPr/>
        </p:nvSpPr>
        <p:spPr>
          <a:xfrm>
            <a:off x="8298135" y="4850174"/>
            <a:ext cx="3659311" cy="461665"/>
          </a:xfrm>
          <a:prstGeom prst="rect">
            <a:avLst/>
          </a:prstGeom>
          <a:noFill/>
        </p:spPr>
        <p:txBody>
          <a:bodyPr wrap="square" lIns="91440" tIns="45720" rIns="91440" bIns="45720">
            <a:spAutoFit/>
          </a:bodyPr>
          <a:lstStyle/>
          <a:p>
            <a:pPr algn="ctr"/>
            <a:r>
              <a:rPr lang="en-US" sz="2400" dirty="0">
                <a:ln w="0"/>
                <a:solidFill>
                  <a:schemeClr val="accent1"/>
                </a:solidFill>
                <a:effectLst>
                  <a:outerShdw blurRad="38100" dist="25400" dir="5400000" algn="ctr" rotWithShape="0">
                    <a:srgbClr val="6E747A">
                      <a:alpha val="43000"/>
                    </a:srgbClr>
                  </a:outerShdw>
                </a:effectLst>
              </a:rPr>
              <a:t>Department of Statistics</a:t>
            </a:r>
            <a:endParaRPr lang="en-US" sz="2400" b="0" cap="none" spc="0" dirty="0">
              <a:ln w="0"/>
              <a:solidFill>
                <a:schemeClr val="accent1"/>
              </a:solidFill>
              <a:effectLst>
                <a:outerShdw blurRad="38100" dist="25400" dir="5400000" algn="ctr" rotWithShape="0">
                  <a:srgbClr val="6E747A">
                    <a:alpha val="43000"/>
                  </a:srgbClr>
                </a:outerShdw>
              </a:effectLst>
            </a:endParaRPr>
          </a:p>
        </p:txBody>
      </p:sp>
      <p:pic>
        <p:nvPicPr>
          <p:cNvPr id="11" name="Picture 10">
            <a:extLst>
              <a:ext uri="{FF2B5EF4-FFF2-40B4-BE49-F238E27FC236}">
                <a16:creationId xmlns:a16="http://schemas.microsoft.com/office/drawing/2014/main" id="{ADDBEC34-D8E0-4C0E-AD3F-B7A298E13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247" y="1008453"/>
            <a:ext cx="5744495" cy="3063731"/>
          </a:xfrm>
          <a:prstGeom prst="rect">
            <a:avLst/>
          </a:prstGeom>
        </p:spPr>
      </p:pic>
      <p:sp>
        <p:nvSpPr>
          <p:cNvPr id="12" name="TextBox 11">
            <a:extLst>
              <a:ext uri="{FF2B5EF4-FFF2-40B4-BE49-F238E27FC236}">
                <a16:creationId xmlns:a16="http://schemas.microsoft.com/office/drawing/2014/main" id="{1BCD6801-4E23-4903-B270-66F783199AC6}"/>
              </a:ext>
            </a:extLst>
          </p:cNvPr>
          <p:cNvSpPr txBox="1"/>
          <p:nvPr/>
        </p:nvSpPr>
        <p:spPr>
          <a:xfrm>
            <a:off x="5513273" y="4279786"/>
            <a:ext cx="6248441" cy="954107"/>
          </a:xfrm>
          <a:prstGeom prst="rect">
            <a:avLst/>
          </a:prstGeom>
          <a:solidFill>
            <a:srgbClr val="002060"/>
          </a:solidFill>
        </p:spPr>
        <p:txBody>
          <a:bodyPr wrap="square" rtlCol="0">
            <a:spAutoFit/>
          </a:bodyPr>
          <a:lstStyle/>
          <a:p>
            <a:pPr algn="ctr"/>
            <a:r>
              <a:rPr lang="en-CA" sz="2800" dirty="0">
                <a:solidFill>
                  <a:schemeClr val="bg1"/>
                </a:solidFill>
              </a:rPr>
              <a:t>The Most Advanced Hospital-Based Applied AI Program in Canada</a:t>
            </a:r>
          </a:p>
        </p:txBody>
      </p:sp>
      <p:pic>
        <p:nvPicPr>
          <p:cNvPr id="13" name="Picture 12">
            <a:extLst>
              <a:ext uri="{FF2B5EF4-FFF2-40B4-BE49-F238E27FC236}">
                <a16:creationId xmlns:a16="http://schemas.microsoft.com/office/drawing/2014/main" id="{2D18F260-3834-497B-ACC0-FC339AF317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793" y="5448764"/>
            <a:ext cx="1510413" cy="907414"/>
          </a:xfrm>
          <a:prstGeom prst="rect">
            <a:avLst/>
          </a:prstGeom>
        </p:spPr>
      </p:pic>
      <p:pic>
        <p:nvPicPr>
          <p:cNvPr id="14" name="Picture 13">
            <a:extLst>
              <a:ext uri="{FF2B5EF4-FFF2-40B4-BE49-F238E27FC236}">
                <a16:creationId xmlns:a16="http://schemas.microsoft.com/office/drawing/2014/main" id="{1E859D7B-EEBB-42D6-B5FB-52BE52A746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2896" y="5504166"/>
            <a:ext cx="354096" cy="281477"/>
          </a:xfrm>
          <a:prstGeom prst="rect">
            <a:avLst/>
          </a:prstGeom>
        </p:spPr>
      </p:pic>
      <p:pic>
        <p:nvPicPr>
          <p:cNvPr id="15" name="Picture 14">
            <a:extLst>
              <a:ext uri="{FF2B5EF4-FFF2-40B4-BE49-F238E27FC236}">
                <a16:creationId xmlns:a16="http://schemas.microsoft.com/office/drawing/2014/main" id="{B3E442E2-DB9F-43EA-ADFA-703303A0ED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6567" y="5871438"/>
            <a:ext cx="820850" cy="334984"/>
          </a:xfrm>
          <a:prstGeom prst="rect">
            <a:avLst/>
          </a:prstGeom>
        </p:spPr>
      </p:pic>
      <p:pic>
        <p:nvPicPr>
          <p:cNvPr id="16" name="Picture 15">
            <a:extLst>
              <a:ext uri="{FF2B5EF4-FFF2-40B4-BE49-F238E27FC236}">
                <a16:creationId xmlns:a16="http://schemas.microsoft.com/office/drawing/2014/main" id="{58031F02-0543-4AA9-BD0A-CC586F94FD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3588" y="5912237"/>
            <a:ext cx="337848" cy="253386"/>
          </a:xfrm>
          <a:prstGeom prst="rect">
            <a:avLst/>
          </a:prstGeom>
        </p:spPr>
      </p:pic>
      <p:pic>
        <p:nvPicPr>
          <p:cNvPr id="17" name="Picture 16">
            <a:extLst>
              <a:ext uri="{FF2B5EF4-FFF2-40B4-BE49-F238E27FC236}">
                <a16:creationId xmlns:a16="http://schemas.microsoft.com/office/drawing/2014/main" id="{D63E3149-6AB0-4E92-A67C-AE50F16E3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7496" y="5544944"/>
            <a:ext cx="422061" cy="220099"/>
          </a:xfrm>
          <a:prstGeom prst="rect">
            <a:avLst/>
          </a:prstGeom>
        </p:spPr>
      </p:pic>
      <p:pic>
        <p:nvPicPr>
          <p:cNvPr id="18" name="Picture 17">
            <a:extLst>
              <a:ext uri="{FF2B5EF4-FFF2-40B4-BE49-F238E27FC236}">
                <a16:creationId xmlns:a16="http://schemas.microsoft.com/office/drawing/2014/main" id="{3E22F265-DD8B-4431-8A41-557DEAC9E21D}"/>
              </a:ext>
            </a:extLst>
          </p:cNvPr>
          <p:cNvPicPr>
            <a:picLocks noChangeAspect="1"/>
          </p:cNvPicPr>
          <p:nvPr/>
        </p:nvPicPr>
        <p:blipFill>
          <a:blip r:embed="rId9"/>
          <a:stretch>
            <a:fillRect/>
          </a:stretch>
        </p:blipFill>
        <p:spPr>
          <a:xfrm>
            <a:off x="6960397" y="5544944"/>
            <a:ext cx="993559" cy="199923"/>
          </a:xfrm>
          <a:prstGeom prst="rect">
            <a:avLst/>
          </a:prstGeom>
        </p:spPr>
      </p:pic>
      <p:pic>
        <p:nvPicPr>
          <p:cNvPr id="19" name="Picture 18">
            <a:extLst>
              <a:ext uri="{FF2B5EF4-FFF2-40B4-BE49-F238E27FC236}">
                <a16:creationId xmlns:a16="http://schemas.microsoft.com/office/drawing/2014/main" id="{E33C66D6-D984-45B6-8551-3EA21011595B}"/>
              </a:ext>
            </a:extLst>
          </p:cNvPr>
          <p:cNvPicPr>
            <a:picLocks noChangeAspect="1"/>
          </p:cNvPicPr>
          <p:nvPr/>
        </p:nvPicPr>
        <p:blipFill>
          <a:blip r:embed="rId10"/>
          <a:stretch>
            <a:fillRect/>
          </a:stretch>
        </p:blipFill>
        <p:spPr>
          <a:xfrm>
            <a:off x="9233805" y="5564981"/>
            <a:ext cx="419175" cy="701548"/>
          </a:xfrm>
          <a:prstGeom prst="rect">
            <a:avLst/>
          </a:prstGeom>
        </p:spPr>
      </p:pic>
      <p:pic>
        <p:nvPicPr>
          <p:cNvPr id="20" name="Picture 19">
            <a:extLst>
              <a:ext uri="{FF2B5EF4-FFF2-40B4-BE49-F238E27FC236}">
                <a16:creationId xmlns:a16="http://schemas.microsoft.com/office/drawing/2014/main" id="{7BCC089B-3890-4BF5-B53D-E3B6DFB2670B}"/>
              </a:ext>
            </a:extLst>
          </p:cNvPr>
          <p:cNvPicPr>
            <a:picLocks noChangeAspect="1"/>
          </p:cNvPicPr>
          <p:nvPr/>
        </p:nvPicPr>
        <p:blipFill>
          <a:blip r:embed="rId10"/>
          <a:stretch>
            <a:fillRect/>
          </a:stretch>
        </p:blipFill>
        <p:spPr>
          <a:xfrm>
            <a:off x="9658464" y="5564981"/>
            <a:ext cx="419175" cy="701548"/>
          </a:xfrm>
          <a:prstGeom prst="rect">
            <a:avLst/>
          </a:prstGeom>
        </p:spPr>
      </p:pic>
      <p:pic>
        <p:nvPicPr>
          <p:cNvPr id="21" name="Picture 20">
            <a:extLst>
              <a:ext uri="{FF2B5EF4-FFF2-40B4-BE49-F238E27FC236}">
                <a16:creationId xmlns:a16="http://schemas.microsoft.com/office/drawing/2014/main" id="{E90DD58F-2D55-4525-A5E4-9269615AA146}"/>
              </a:ext>
            </a:extLst>
          </p:cNvPr>
          <p:cNvPicPr>
            <a:picLocks noChangeAspect="1"/>
          </p:cNvPicPr>
          <p:nvPr/>
        </p:nvPicPr>
        <p:blipFill>
          <a:blip r:embed="rId10"/>
          <a:stretch>
            <a:fillRect/>
          </a:stretch>
        </p:blipFill>
        <p:spPr>
          <a:xfrm>
            <a:off x="10086539" y="5564981"/>
            <a:ext cx="419175" cy="701548"/>
          </a:xfrm>
          <a:prstGeom prst="rect">
            <a:avLst/>
          </a:prstGeom>
        </p:spPr>
      </p:pic>
      <p:pic>
        <p:nvPicPr>
          <p:cNvPr id="22" name="Picture 21">
            <a:extLst>
              <a:ext uri="{FF2B5EF4-FFF2-40B4-BE49-F238E27FC236}">
                <a16:creationId xmlns:a16="http://schemas.microsoft.com/office/drawing/2014/main" id="{FAFD9DCB-4D03-4D2A-93A3-0717202B7F79}"/>
              </a:ext>
            </a:extLst>
          </p:cNvPr>
          <p:cNvPicPr>
            <a:picLocks noChangeAspect="1"/>
          </p:cNvPicPr>
          <p:nvPr/>
        </p:nvPicPr>
        <p:blipFill>
          <a:blip r:embed="rId10"/>
          <a:stretch>
            <a:fillRect/>
          </a:stretch>
        </p:blipFill>
        <p:spPr>
          <a:xfrm>
            <a:off x="10512332" y="5564981"/>
            <a:ext cx="419175" cy="701548"/>
          </a:xfrm>
          <a:prstGeom prst="rect">
            <a:avLst/>
          </a:prstGeom>
        </p:spPr>
      </p:pic>
      <p:pic>
        <p:nvPicPr>
          <p:cNvPr id="23" name="Picture 22">
            <a:extLst>
              <a:ext uri="{FF2B5EF4-FFF2-40B4-BE49-F238E27FC236}">
                <a16:creationId xmlns:a16="http://schemas.microsoft.com/office/drawing/2014/main" id="{467ED614-7E5D-4A07-9E62-602F6E6E1566}"/>
              </a:ext>
            </a:extLst>
          </p:cNvPr>
          <p:cNvPicPr>
            <a:picLocks noChangeAspect="1"/>
          </p:cNvPicPr>
          <p:nvPr/>
        </p:nvPicPr>
        <p:blipFill>
          <a:blip r:embed="rId11"/>
          <a:stretch>
            <a:fillRect/>
          </a:stretch>
        </p:blipFill>
        <p:spPr>
          <a:xfrm>
            <a:off x="11230412" y="5712402"/>
            <a:ext cx="557719" cy="207478"/>
          </a:xfrm>
          <a:prstGeom prst="rect">
            <a:avLst/>
          </a:prstGeom>
        </p:spPr>
      </p:pic>
      <p:pic>
        <p:nvPicPr>
          <p:cNvPr id="24" name="Picture 23">
            <a:extLst>
              <a:ext uri="{FF2B5EF4-FFF2-40B4-BE49-F238E27FC236}">
                <a16:creationId xmlns:a16="http://schemas.microsoft.com/office/drawing/2014/main" id="{DC8A3F12-FCF8-44D2-B106-5ACC99CBC7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6098" y="5394113"/>
            <a:ext cx="706348" cy="263636"/>
          </a:xfrm>
          <a:prstGeom prst="rect">
            <a:avLst/>
          </a:prstGeom>
          <a:solidFill>
            <a:schemeClr val="bg1"/>
          </a:solidFill>
        </p:spPr>
      </p:pic>
      <p:pic>
        <p:nvPicPr>
          <p:cNvPr id="25" name="Picture 24">
            <a:extLst>
              <a:ext uri="{FF2B5EF4-FFF2-40B4-BE49-F238E27FC236}">
                <a16:creationId xmlns:a16="http://schemas.microsoft.com/office/drawing/2014/main" id="{5C03AA23-1D3D-442A-BFDD-BA80CDCF91F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32556" y="5953333"/>
            <a:ext cx="897959" cy="339396"/>
          </a:xfrm>
          <a:prstGeom prst="rect">
            <a:avLst/>
          </a:prstGeom>
        </p:spPr>
      </p:pic>
      <p:pic>
        <p:nvPicPr>
          <p:cNvPr id="26" name="Picture 25">
            <a:extLst>
              <a:ext uri="{FF2B5EF4-FFF2-40B4-BE49-F238E27FC236}">
                <a16:creationId xmlns:a16="http://schemas.microsoft.com/office/drawing/2014/main" id="{46A794E0-8653-4F71-A425-C001CE1BBE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56098" y="6403599"/>
            <a:ext cx="834845" cy="315550"/>
          </a:xfrm>
          <a:prstGeom prst="rect">
            <a:avLst/>
          </a:prstGeom>
        </p:spPr>
      </p:pic>
      <p:sp>
        <p:nvSpPr>
          <p:cNvPr id="3" name="Rectangle 2"/>
          <p:cNvSpPr/>
          <p:nvPr/>
        </p:nvSpPr>
        <p:spPr>
          <a:xfrm>
            <a:off x="1097280" y="2360763"/>
            <a:ext cx="4001845" cy="83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0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0" presetClass="path" presetSubtype="0" accel="50000" decel="50000" fill="hold" grpId="1" nodeType="withEffect">
                                  <p:stCondLst>
                                    <p:cond delay="0"/>
                                  </p:stCondLst>
                                  <p:childTnLst>
                                    <p:animMotion origin="layout" path="M -0.01771 0.05324 L -0.01771 0.05347 C -0.01758 0.0625 -0.01758 0.07222 -0.01732 0.08148 C -0.01732 0.08287 -0.01706 0.08403 -0.01693 0.08541 C -0.01615 0.09768 -0.01719 0.09051 -0.01562 0.09884 C -0.01549 0.10231 -0.01549 0.10578 -0.01523 0.10926 C -0.01523 0.11065 -0.01497 0.1118 -0.01484 0.11296 C -0.01419 0.11991 -0.01393 0.12176 -0.01354 0.12801 C -0.01315 0.13472 -0.01263 0.14143 -0.01224 0.14815 C -0.01211 0.15092 -0.01211 0.1537 -0.01185 0.15648 C -0.01172 0.15787 -0.01133 0.15903 -0.01107 0.16018 C -0.01094 0.16273 -0.01081 0.16528 -0.01068 0.16782 C -0.01055 0.16898 -0.01029 0.17014 -0.01016 0.17153 C -0.00937 0.18356 -0.01042 0.17569 -0.00898 0.18495 C -0.00807 0.21597 -0.00898 0.18981 -0.00807 0.20741 C -0.00703 0.22801 -0.00794 0.21921 -0.00677 0.22916 C -0.00677 0.22986 -0.00651 0.23912 -0.00599 0.2419 C -0.00586 0.24282 -0.00547 0.24328 -0.00508 0.24421 C -0.00443 0.25092 -0.00521 0.24467 -0.00391 0.25231 C -0.00325 0.25578 -0.00286 0.25949 -0.00221 0.26273 C -0.00208 0.26366 -0.00195 0.26435 -0.00182 0.26504 C -0.00156 0.26597 -0.00143 0.26713 -0.0013 0.26805 C -0.00104 0.2706 -0.00117 0.27338 -0.00052 0.27546 L 0.00039 0.27847 C 0.00065 0.28333 0.00052 0.28449 0.00117 0.28842 C 0.00143 0.28981 0.00208 0.29282 0.00208 0.29305 C 0.00221 0.29537 0.0026 0.30486 0.00326 0.30694 L 0.00417 0.30995 C 0.00534 0.32129 0.00378 0.30717 0.00495 0.31666 C 0.00599 0.32523 0.00482 0.3162 0.00586 0.32361 C 0.00599 0.32616 0.00599 0.33217 0.00664 0.33541 C 0.0069 0.33657 0.00729 0.3375 0.00755 0.33842 C 0.00872 0.34421 0.00742 0.3419 0.00964 0.34444 C 0.01003 0.34676 0.01029 0.34953 0.01133 0.35116 C 0.01172 0.35208 0.0125 0.35254 0.01302 0.35347 C 0.01484 0.35694 0.01263 0.35509 0.0151 0.35648 C 0.01537 0.35694 0.01563 0.35764 0.01589 0.35787 C 0.01628 0.35833 0.0168 0.35833 0.01719 0.35879 C 0.01758 0.35903 0.01797 0.35972 0.01849 0.36018 C 0.02188 0.35995 0.0263 0.35972 0.02982 0.35879 C 0.03034 0.35856 0.03099 0.35833 0.03151 0.35787 C 0.03346 0.35856 0.03555 0.35833 0.03737 0.35949 C 0.03802 0.35995 0.03789 0.36157 0.03828 0.3625 C 0.03854 0.36319 0.03906 0.36342 0.03945 0.36389 C 0.03997 0.36458 0.04024 0.36551 0.04076 0.3662 C 0.04128 0.3669 0.04193 0.36713 0.04245 0.36759 C 0.04323 0.36852 0.04388 0.36921 0.04453 0.36991 C 0.04688 0.37222 0.04649 0.37176 0.04831 0.37291 C 0.05169 0.37731 0.04831 0.37315 0.05208 0.37662 C 0.0526 0.37708 0.053 0.37778 0.05339 0.37824 C 0.05456 0.3794 0.05729 0.38194 0.05885 0.38264 C 0.06029 0.38356 0.06315 0.38472 0.06471 0.38495 C 0.0668 0.38518 0.06875 0.38541 0.0707 0.38565 C 0.07591 0.38796 0.0694 0.38495 0.07357 0.38727 C 0.07422 0.3875 0.07474 0.38773 0.07526 0.38796 C 0.07591 0.38842 0.07643 0.38889 0.07695 0.38935 C 0.07747 0.38981 0.07774 0.39051 0.07826 0.39097 C 0.08008 0.39236 0.07956 0.39097 0.08125 0.39236 C 0.08451 0.39537 0.0806 0.39282 0.08372 0.39467 C 0.08399 0.39514 0.08425 0.39583 0.08451 0.39606 C 0.0862 0.39791 0.08646 0.39768 0.08841 0.39838 C 0.08893 0.39861 0.08945 0.39884 0.0901 0.39907 C 0.09037 0.4 0.0905 0.40092 0.09089 0.40139 C 0.09141 0.40208 0.09206 0.40185 0.09258 0.40208 C 0.0931 0.40254 0.09362 0.40324 0.09427 0.4037 C 0.09505 0.40416 0.09609 0.40416 0.09675 0.40509 C 0.09727 0.40555 0.09766 0.40625 0.09805 0.40671 C 0.0987 0.40717 0.10026 0.40787 0.10104 0.4081 C 0.10104 0.40833 0.10417 0.40995 0.10482 0.41041 C 0.10521 0.41065 0.1056 0.41111 0.10599 0.41111 L 0.10899 0.4118 C 0.11016 0.41227 0.1112 0.41227 0.11237 0.41273 C 0.11302 0.41273 0.1138 0.41319 0.11445 0.41342 C 0.11602 0.4162 0.11445 0.41389 0.11706 0.41574 C 0.11758 0.41597 0.1181 0.41666 0.11862 0.41713 C 0.11953 0.41782 0.12031 0.41805 0.12122 0.41875 L 0.12253 0.41944 C 0.12292 0.41967 0.12331 0.41967 0.1237 0.42014 C 0.12487 0.42106 0.12591 0.42268 0.12708 0.42315 C 0.12747 0.42338 0.12956 0.42407 0.13008 0.42453 C 0.13216 0.42662 0.13203 0.42778 0.13385 0.42847 C 0.13542 0.42893 0.13698 0.4294 0.13841 0.42986 C 0.1388 0.43032 0.13893 0.43102 0.13932 0.43148 C 0.14219 0.43449 0.14232 0.43379 0.14609 0.43426 C 0.15143 0.4375 0.14831 0.43611 0.16081 0.43426 C 0.16198 0.43426 0.16419 0.43287 0.16419 0.4331 C 0.16576 0.43379 0.16576 0.4331 0.16458 0.43518 L 0.16458 0.43541 " pathEditMode="relative" rAng="0" ptsTypes="AAAAAAAAAAAAAAAAAAAAAAAAAAAAAAAAAAAAAAAAAAAAAAAAAAAAAAAAAAAAAAAAAAAAAAAAAAAAAAAAAAAAAAAA">
                                      <p:cBhvr>
                                        <p:cTn id="29" dur="2000" fill="hold"/>
                                        <p:tgtEl>
                                          <p:spTgt spid="6"/>
                                        </p:tgtEl>
                                        <p:attrNameLst>
                                          <p:attrName>ppt_x</p:attrName>
                                          <p:attrName>ppt_y</p:attrName>
                                        </p:attrNameLst>
                                      </p:cBhvr>
                                      <p:rCtr x="9154" y="19144"/>
                                    </p:animMotion>
                                  </p:childTnLst>
                                </p:cTn>
                              </p:par>
                              <p:par>
                                <p:cTn id="30" presetID="0" presetClass="path" presetSubtype="0" accel="50000" decel="50000" fill="hold" grpId="1" nodeType="withEffect">
                                  <p:stCondLst>
                                    <p:cond delay="0"/>
                                  </p:stCondLst>
                                  <p:childTnLst>
                                    <p:animMotion origin="layout" path="M 0.13138 0.03542 L 0.13138 0.03565 C 0.1306 0.0375 0.12982 0.03958 0.12917 0.04213 C 0.12891 0.04329 0.12904 0.04468 0.12878 0.04583 C 0.12839 0.04745 0.12761 0.04861 0.12708 0.05023 C 0.12604 0.0537 0.12735 0.05162 0.1263 0.05556 C 0.12604 0.05625 0.12565 0.05648 0.12539 0.05694 C 0.12513 0.05764 0.12487 0.05857 0.12461 0.05926 C 0.12461 0.05949 0.1237 0.06782 0.12331 0.06968 C 0.12305 0.07107 0.12279 0.07222 0.12253 0.07361 C 0.12214 0.07593 0.12188 0.07847 0.12162 0.08102 C 0.12149 0.0831 0.12136 0.08495 0.12123 0.08704 C 0.1211 0.08796 0.12005 0.09259 0.11992 0.09306 C 0.11979 0.09421 0.11966 0.0956 0.11953 0.09676 C 0.11927 0.09815 0.11888 0.09977 0.11862 0.10116 C 0.11849 0.10278 0.11849 0.10417 0.11823 0.10579 C 0.1181 0.10648 0.11797 0.10718 0.11784 0.10787 C 0.11771 0.10949 0.11771 0.11111 0.11745 0.1125 C 0.11732 0.11343 0.1168 0.11389 0.11654 0.11482 C 0.11641 0.1169 0.11641 0.11921 0.11615 0.12153 C 0.11602 0.12245 0.11576 0.12338 0.11576 0.12454 C 0.11485 0.13542 0.11589 0.12963 0.11485 0.13495 C 0.11471 0.15116 0.11485 0.16736 0.11445 0.18357 C 0.11445 0.18542 0.1138 0.18704 0.11367 0.18889 C 0.11328 0.19282 0.11341 0.19699 0.11315 0.20093 C 0.11302 0.2037 0.11276 0.20579 0.11237 0.20833 C 0.11198 0.21366 0.11198 0.21852 0.11107 0.22338 C 0.11081 0.22477 0.11055 0.22639 0.11029 0.22778 C 0.11003 0.22917 0.11003 0.23032 0.10977 0.23148 C 0.1086 0.23796 0.10794 0.24097 0.10521 0.24583 C 0.10495 0.2463 0.10456 0.24676 0.1043 0.24722 C 0.10404 0.24792 0.10391 0.24884 0.10352 0.24954 C 0.10221 0.25185 0.10195 0.25162 0.10052 0.25255 C 0.09961 0.25417 0.09831 0.25671 0.09714 0.25787 C 0.09636 0.25857 0.09544 0.25857 0.09466 0.25926 L 0.09297 0.26088 C 0.09063 0.26505 0.09297 0.26157 0.08998 0.26389 C 0.08958 0.26412 0.08919 0.26482 0.0888 0.26528 C 0.08763 0.26644 0.08646 0.26713 0.08542 0.26829 C 0.08255 0.27176 0.08607 0.26759 0.08164 0.27199 C 0.08112 0.27245 0.08086 0.27315 0.08034 0.27361 C 0.07969 0.27407 0.078 0.27477 0.07735 0.275 C 0.07552 0.27824 0.07774 0.27477 0.07448 0.2787 C 0.0737 0.27963 0.07305 0.28102 0.0724 0.28171 C 0.07123 0.28287 0.06992 0.28333 0.06901 0.28472 C 0.06784 0.28634 0.06693 0.28773 0.06563 0.28843 C 0.06498 0.28889 0.06419 0.28912 0.06354 0.28935 C 0.06211 0.29074 0.06081 0.29236 0.05925 0.29375 C 0.05768 0.29514 0.05768 0.29491 0.05638 0.29676 C 0.05573 0.29745 0.05521 0.29838 0.05469 0.29907 C 0.0543 0.29954 0.05378 0.3 0.05339 0.30046 C 0.05013 0.30532 0.05404 0.30046 0.05091 0.30417 C 0.04896 0.31111 0.05143 0.30278 0.04792 0.31111 C 0.04753 0.31181 0.0474 0.31319 0.04701 0.31389 C 0.04649 0.31528 0.04557 0.31644 0.04492 0.31782 C 0.04453 0.31875 0.04414 0.31968 0.04375 0.32083 C 0.04323 0.32199 0.04297 0.32338 0.04245 0.32454 C 0.04206 0.325 0.04154 0.325 0.04115 0.32523 C 0.04063 0.32662 0.04037 0.3287 0.03945 0.32963 C 0.03646 0.33287 0.03802 0.33125 0.0349 0.33495 L 0.0336 0.33657 C 0.0332 0.33704 0.03281 0.3375 0.03229 0.33796 C 0.03177 0.33843 0.03112 0.33889 0.0306 0.33958 C 0.0293 0.3412 0.02826 0.34352 0.02682 0.34468 C 0.0263 0.34514 0.02565 0.3456 0.02513 0.3463 C 0.02357 0.34815 0.02513 0.34769 0.02305 0.34931 C 0.02253 0.34954 0.02188 0.34977 0.02136 0.35 C 0.02096 0.35046 0.02057 0.35116 0.02005 0.35139 C 0.01732 0.35347 0.01667 0.35347 0.01419 0.3544 C 0.00912 0.36111 0.01719 0.35093 0.00912 0.3581 C 0.00833 0.35903 0.00755 0.35995 0.00664 0.36042 C 0.00547 0.36111 0.00326 0.36204 0.00326 0.36227 C 0.0013 0.36412 0.00274 0.36296 0.00026 0.36412 C -0.00065 0.36458 -0.00169 0.36551 -0.0026 0.36574 C -0.0056 0.3662 -0.00859 0.3662 -0.01146 0.36644 C -0.01224 0.36667 -0.01289 0.36713 -0.01354 0.36713 C -0.02513 0.36713 -0.02422 0.36713 -0.03177 0.36574 L -0.03424 0.36412 L -0.03555 0.36343 C -0.03789 0.35903 -0.03672 0.36019 -0.03893 0.35903 C -0.03984 0.35926 -0.04088 0.35926 -0.0418 0.35972 C -0.04271 0.35995 -0.04349 0.36088 -0.0444 0.36111 L -0.04726 0.36204 C -0.04779 0.3625 -0.04805 0.36319 -0.04857 0.36343 C -0.04909 0.36389 -0.04974 0.36389 -0.05026 0.36412 C -0.05377 0.36597 -0.04805 0.36389 -0.05482 0.36574 C -0.0556 0.36597 -0.05625 0.3662 -0.05703 0.36644 C -0.05885 0.3669 -0.06068 0.3669 -0.0625 0.36713 C -0.06354 0.36736 -0.06471 0.36759 -0.06588 0.36806 C -0.06836 0.36644 -0.06601 0.36829 -0.06797 0.36505 C -0.06836 0.36435 -0.06888 0.36412 -0.06927 0.36343 C -0.06992 0.36227 -0.07135 0.35972 -0.07135 0.35995 C -0.07161 0.36019 -0.072 0.36065 -0.07213 0.36111 C -0.07292 0.36319 -0.07213 0.36389 -0.07344 0.36574 C -0.07383 0.3662 -0.07422 0.3662 -0.07474 0.36644 C -0.07604 0.36551 -0.07552 0.36574 -0.0763 0.36574 L -0.0763 0.36597 " pathEditMode="relative" rAng="0" ptsTypes="AAAAAAAAAAAAAAAAAAAAAAAAAAAAAAAAAAAAAAAAAAAAAAAAAAAAAAAAAAAAAAAAAAAAAAAAAAAAAAAAAAAAAAAAAAAAAAAAA">
                                      <p:cBhvr>
                                        <p:cTn id="31" dur="2000" fill="hold"/>
                                        <p:tgtEl>
                                          <p:spTgt spid="8"/>
                                        </p:tgtEl>
                                        <p:attrNameLst>
                                          <p:attrName>ppt_x</p:attrName>
                                          <p:attrName>ppt_y</p:attrName>
                                        </p:attrNameLst>
                                      </p:cBhvr>
                                      <p:rCtr x="-10391" y="16620"/>
                                    </p:animMotion>
                                  </p:childTnLst>
                                </p:cTn>
                              </p:par>
                              <p:par>
                                <p:cTn id="32" presetID="0" presetClass="path" presetSubtype="0" accel="50000" decel="50000" fill="hold" grpId="1" nodeType="withEffect">
                                  <p:stCondLst>
                                    <p:cond delay="0"/>
                                  </p:stCondLst>
                                  <p:childTnLst>
                                    <p:animMotion origin="layout" path="M -0.00235 0.03472 L -0.00235 0.03472 C -0.00248 0.0375 -0.00274 0.04051 -0.00274 0.04352 C -0.00274 0.04745 -0.00222 0.05416 -0.00157 0.05787 C -0.00131 0.05903 0.00026 0.06389 0.00052 0.06458 C 0.0013 0.0662 0.00234 0.06759 0.00312 0.06898 C 0.00403 0.07083 0.00468 0.07268 0.00559 0.0743 C 0.00716 0.07708 0.00937 0.08102 0.01106 0.08333 C 0.01354 0.08657 0.01614 0.08981 0.01875 0.09305 C 0.0194 0.09398 0.02005 0.09514 0.02083 0.09606 C 0.02161 0.09699 0.02252 0.09791 0.0233 0.09907 C 0.02421 0.10046 0.025 0.10185 0.02591 0.10347 C 0.02656 0.10486 0.02708 0.10671 0.02799 0.1081 C 0.02955 0.11041 0.03138 0.1118 0.03307 0.11412 C 0.0345 0.1162 0.03567 0.11921 0.03723 0.12153 C 0.03997 0.12569 0.04309 0.12893 0.0457 0.13356 C 0.04661 0.13518 0.04752 0.13704 0.04856 0.13866 C 0.0496 0.14028 0.0539 0.14676 0.05572 0.1493 C 0.05625 0.15 0.0569 0.15069 0.05742 0.15139 C 0.05885 0.15393 0.06015 0.15671 0.06171 0.15903 C 0.06237 0.15995 0.06315 0.16088 0.0638 0.16204 C 0.06458 0.16342 0.06536 0.16504 0.06627 0.16643 C 0.06744 0.16805 0.06888 0.16921 0.07005 0.17083 C 0.07187 0.17361 0.07343 0.17685 0.07513 0.17986 C 0.07604 0.18148 0.07669 0.1831 0.0776 0.18449 C 0.07851 0.18565 0.07942 0.1868 0.0802 0.18819 C 0.08085 0.18958 0.08125 0.1912 0.0819 0.19259 C 0.08281 0.19444 0.08385 0.19606 0.08476 0.19791 C 0.08541 0.19884 0.08606 0.19977 0.08645 0.20092 C 0.08697 0.20208 0.08723 0.20347 0.08776 0.20463 C 0.08854 0.20648 0.08971 0.20787 0.09075 0.20926 C 0.09153 0.21204 0.09179 0.21366 0.09322 0.21597 C 0.09401 0.21713 0.09505 0.21782 0.09583 0.21898 C 0.10195 0.22801 0.09362 0.21759 0.10039 0.22569 C 0.10065 0.22639 0.10078 0.22731 0.1013 0.22778 C 0.1095 0.2368 0.10533 0.23217 0.10963 0.23472 C 0.11132 0.23565 0.11302 0.2368 0.11471 0.23773 C 0.11653 0.23866 0.11953 0.23889 0.12109 0.23912 C 0.12122 0.23981 0.12122 0.24074 0.12148 0.24143 C 0.12304 0.24537 0.12369 0.24467 0.12656 0.24583 C 0.12708 0.24606 0.1276 0.24629 0.12825 0.24653 C 0.13151 0.24768 0.12968 0.24699 0.13372 0.24884 C 0.13424 0.24907 0.13489 0.2493 0.13541 0.24954 C 0.13619 0.25 0.13697 0.25092 0.13789 0.25116 C 0.14166 0.25231 0.13958 0.25162 0.14427 0.25254 L 0.14596 0.25717 C 0.14622 0.25787 0.14622 0.25903 0.14674 0.25926 L 0.14921 0.26088 C 0.15039 0.26666 0.14856 0.25833 0.15182 0.2669 C 0.15234 0.26829 0.15312 0.26967 0.15351 0.27129 C 0.15442 0.27662 0.15351 0.27523 0.15559 0.27662 L 0.15651 0.27893 L 0.15651 0.27893 " pathEditMode="relative" ptsTypes="AAAAAAAAAAAAAAAAAAAAAAAAAAAAAAAAAAAAAAAAAAAAAAAAAAAAA">
                                      <p:cBhvr>
                                        <p:cTn id="33" dur="2000" fill="hold"/>
                                        <p:tgtEl>
                                          <p:spTgt spid="7"/>
                                        </p:tgtEl>
                                        <p:attrNameLst>
                                          <p:attrName>ppt_x</p:attrName>
                                          <p:attrName>ppt_y</p:attrName>
                                        </p:attrNameLst>
                                      </p:cBhvr>
                                    </p:animMotion>
                                  </p:childTnLst>
                                </p:cTn>
                              </p:par>
                              <p:par>
                                <p:cTn id="34" presetID="0" presetClass="path" presetSubtype="0" accel="50000" decel="50000" fill="hold" grpId="1" nodeType="withEffect">
                                  <p:stCondLst>
                                    <p:cond delay="0"/>
                                  </p:stCondLst>
                                  <p:childTnLst>
                                    <p:animMotion origin="layout" path="M 0.00195 0.03449 L 0.00195 0.03449 C 0.00156 0.03704 0.00143 0.03982 0.00104 0.04259 C 0.00091 0.04329 0.00078 0.04421 0.00065 0.04491 C 0.00026 0.04607 -0.00026 0.04676 -0.00065 0.04792 C -0.00065 0.04815 -0.0013 0.05394 -0.00143 0.05463 C -0.00182 0.05579 -0.00234 0.05671 -0.00274 0.05764 C -0.00365 0.0662 -0.00261 0.0632 -0.00482 0.06736 C -0.00586 0.07917 -0.00469 0.07477 -0.0069 0.08148 C -0.00768 0.08773 -0.0069 0.0831 -0.00859 0.08982 C -0.00899 0.09097 -0.00899 0.09236 -0.00951 0.09352 C -0.01003 0.09491 -0.01094 0.09607 -0.01159 0.09722 C -0.01302 0.10532 -0.01146 0.09861 -0.01406 0.10556 C -0.02136 0.125 -0.01393 0.10695 -0.02044 0.12199 C -0.02083 0.12315 -0.02136 0.12407 -0.02175 0.125 C -0.02227 0.12662 -0.02253 0.12847 -0.02331 0.12963 L -0.02461 0.13102 C -0.02656 0.13611 -0.02409 0.12986 -0.02721 0.13634 C -0.02747 0.13704 -0.02761 0.13796 -0.028 0.13843 C -0.02852 0.13912 -0.02917 0.13912 -0.02969 0.13935 C -0.0319 0.14329 -0.02865 0.13773 -0.03216 0.14236 C -0.03268 0.14282 -0.03307 0.14375 -0.03346 0.14445 C -0.03412 0.14537 -0.03646 0.14792 -0.03685 0.14838 C -0.03724 0.14884 -0.03763 0.14931 -0.03815 0.14977 C -0.03867 0.15023 -0.03932 0.15046 -0.03984 0.15139 C -0.04089 0.15278 -0.04167 0.15509 -0.04271 0.15648 L -0.04649 0.16181 C -0.0474 0.1662 -0.04636 0.16204 -0.04818 0.16551 C -0.04857 0.1662 -0.0487 0.16713 -0.04909 0.16782 C -0.05013 0.16991 -0.05039 0.17014 -0.05156 0.17153 C -0.05195 0.17245 -0.05234 0.17361 -0.05287 0.17454 C -0.05352 0.1757 -0.05508 0.17662 -0.05573 0.17755 C -0.05625 0.17801 -0.05664 0.1787 -0.05703 0.17894 C -0.05781 0.17963 -0.05872 0.17986 -0.05964 0.18056 C -0.06016 0.18102 -0.06068 0.18171 -0.0612 0.18195 C -0.06172 0.18218 -0.06732 0.18333 -0.06758 0.18357 C -0.06875 0.18403 -0.06979 0.18426 -0.07096 0.18495 C -0.07136 0.18519 -0.07175 0.18565 -0.07227 0.18565 C -0.07331 0.18634 -0.07448 0.18681 -0.07552 0.18727 C -0.07656 0.18773 -0.07917 0.18866 -0.07982 0.18958 C -0.08125 0.1912 -0.08138 0.19167 -0.08359 0.19259 C -0.08607 0.19329 -0.08503 0.19282 -0.08698 0.19398 C -0.09011 0.19977 -0.08646 0.19375 -0.08945 0.19699 C -0.09115 0.19884 -0.08945 0.19838 -0.09115 0.2007 C -0.09154 0.20116 -0.09206 0.20116 -0.09245 0.20139 C -0.09271 0.20232 -0.09284 0.20324 -0.09323 0.2037 C -0.09401 0.20463 -0.09505 0.2044 -0.09583 0.20532 C -0.09688 0.20648 -0.09701 0.20695 -0.09831 0.20741 C -0.09857 0.20764 -0.09883 0.20741 -0.09909 0.20741 L -0.09909 0.20741 " pathEditMode="relative" ptsTypes="AAAAAAAAAAAAAAAAAAAAAAAAAAAAAAAAAAAAAAAAAAAAAAAAAA">
                                      <p:cBhvr>
                                        <p:cTn id="35" dur="2000" fill="hold"/>
                                        <p:tgtEl>
                                          <p:spTgt spid="9"/>
                                        </p:tgtEl>
                                        <p:attrNameLst>
                                          <p:attrName>ppt_x</p:attrName>
                                          <p:attrName>ppt_y</p:attrName>
                                        </p:attrNameLst>
                                      </p:cBhvr>
                                    </p:animMotion>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2"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par>
                                <p:cTn id="70" presetID="10"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10"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par>
                                <p:cTn id="76" presetID="10"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par>
                                <p:cTn id="82" presetID="10"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10"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par>
                                <p:cTn id="91" presetID="10"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par>
                                <p:cTn id="94" presetID="10"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9" grpId="0"/>
      <p:bldP spid="9" grpId="1"/>
      <p:bldP spid="9" grpId="2"/>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7F94BE78-F89F-4EF6-A335-13DD59A5673F}"/>
              </a:ext>
            </a:extLst>
          </p:cNvPr>
          <p:cNvPicPr>
            <a:picLocks noChangeAspect="1"/>
          </p:cNvPicPr>
          <p:nvPr/>
        </p:nvPicPr>
        <p:blipFill>
          <a:blip r:embed="rId3"/>
          <a:stretch>
            <a:fillRect/>
          </a:stretch>
        </p:blipFill>
        <p:spPr>
          <a:xfrm>
            <a:off x="10341242" y="4281381"/>
            <a:ext cx="1054759" cy="1054759"/>
          </a:xfrm>
          <a:prstGeom prst="rect">
            <a:avLst/>
          </a:prstGeom>
        </p:spPr>
      </p:pic>
      <p:pic>
        <p:nvPicPr>
          <p:cNvPr id="57" name="Picture 56">
            <a:extLst>
              <a:ext uri="{FF2B5EF4-FFF2-40B4-BE49-F238E27FC236}">
                <a16:creationId xmlns:a16="http://schemas.microsoft.com/office/drawing/2014/main" id="{EF64AE9E-6960-41CA-BC01-F762955C74B3}"/>
              </a:ext>
            </a:extLst>
          </p:cNvPr>
          <p:cNvPicPr>
            <a:picLocks noChangeAspect="1"/>
          </p:cNvPicPr>
          <p:nvPr/>
        </p:nvPicPr>
        <p:blipFill>
          <a:blip r:embed="rId4"/>
          <a:stretch>
            <a:fillRect/>
          </a:stretch>
        </p:blipFill>
        <p:spPr>
          <a:xfrm>
            <a:off x="10494345" y="3046993"/>
            <a:ext cx="1094759" cy="1094759"/>
          </a:xfrm>
          <a:prstGeom prst="rect">
            <a:avLst/>
          </a:prstGeom>
        </p:spPr>
      </p:pic>
      <p:grpSp>
        <p:nvGrpSpPr>
          <p:cNvPr id="56" name="Group 55">
            <a:extLst>
              <a:ext uri="{FF2B5EF4-FFF2-40B4-BE49-F238E27FC236}">
                <a16:creationId xmlns:a16="http://schemas.microsoft.com/office/drawing/2014/main" id="{9C83D954-E5B0-4F0C-A244-E23296E104F4}"/>
              </a:ext>
            </a:extLst>
          </p:cNvPr>
          <p:cNvGrpSpPr/>
          <p:nvPr/>
        </p:nvGrpSpPr>
        <p:grpSpPr>
          <a:xfrm>
            <a:off x="3871290" y="2047460"/>
            <a:ext cx="4618463" cy="3340145"/>
            <a:chOff x="3871290" y="2047460"/>
            <a:chExt cx="4618463" cy="3340145"/>
          </a:xfrm>
        </p:grpSpPr>
        <p:pic>
          <p:nvPicPr>
            <p:cNvPr id="10" name="Picture 9">
              <a:extLst>
                <a:ext uri="{FF2B5EF4-FFF2-40B4-BE49-F238E27FC236}">
                  <a16:creationId xmlns:a16="http://schemas.microsoft.com/office/drawing/2014/main" id="{D864A48C-2964-4DD5-B8BA-2437D4C78E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0675" y="4333859"/>
              <a:ext cx="1079525" cy="1053745"/>
            </a:xfrm>
            <a:prstGeom prst="rect">
              <a:avLst/>
            </a:prstGeom>
          </p:spPr>
        </p:pic>
        <p:pic>
          <p:nvPicPr>
            <p:cNvPr id="2" name="Picture 1">
              <a:extLst>
                <a:ext uri="{FF2B5EF4-FFF2-40B4-BE49-F238E27FC236}">
                  <a16:creationId xmlns:a16="http://schemas.microsoft.com/office/drawing/2014/main" id="{737E5C28-907D-4593-99D4-5EBC823766CF}"/>
                </a:ext>
              </a:extLst>
            </p:cNvPr>
            <p:cNvPicPr>
              <a:picLocks noChangeAspect="1"/>
            </p:cNvPicPr>
            <p:nvPr/>
          </p:nvPicPr>
          <p:blipFill>
            <a:blip r:embed="rId6"/>
            <a:stretch>
              <a:fillRect/>
            </a:stretch>
          </p:blipFill>
          <p:spPr>
            <a:xfrm>
              <a:off x="3871290" y="4333858"/>
              <a:ext cx="1079526" cy="1053746"/>
            </a:xfrm>
            <a:prstGeom prst="rect">
              <a:avLst/>
            </a:prstGeom>
          </p:spPr>
        </p:pic>
        <p:pic>
          <p:nvPicPr>
            <p:cNvPr id="3" name="Picture 2">
              <a:extLst>
                <a:ext uri="{FF2B5EF4-FFF2-40B4-BE49-F238E27FC236}">
                  <a16:creationId xmlns:a16="http://schemas.microsoft.com/office/drawing/2014/main" id="{906E52E5-A262-4AC5-A4AF-EE13FBB959FF}"/>
                </a:ext>
              </a:extLst>
            </p:cNvPr>
            <p:cNvPicPr>
              <a:picLocks noChangeAspect="1"/>
            </p:cNvPicPr>
            <p:nvPr/>
          </p:nvPicPr>
          <p:blipFill>
            <a:blip r:embed="rId7"/>
            <a:stretch>
              <a:fillRect/>
            </a:stretch>
          </p:blipFill>
          <p:spPr>
            <a:xfrm>
              <a:off x="5007430" y="3208223"/>
              <a:ext cx="1079525" cy="1053745"/>
            </a:xfrm>
            <a:prstGeom prst="rect">
              <a:avLst/>
            </a:prstGeom>
          </p:spPr>
        </p:pic>
        <p:pic>
          <p:nvPicPr>
            <p:cNvPr id="7" name="Picture 6">
              <a:extLst>
                <a:ext uri="{FF2B5EF4-FFF2-40B4-BE49-F238E27FC236}">
                  <a16:creationId xmlns:a16="http://schemas.microsoft.com/office/drawing/2014/main" id="{D4675D9A-9DB8-42E9-AF29-8326506CC656}"/>
                </a:ext>
              </a:extLst>
            </p:cNvPr>
            <p:cNvPicPr>
              <a:picLocks noChangeAspect="1"/>
            </p:cNvPicPr>
            <p:nvPr/>
          </p:nvPicPr>
          <p:blipFill>
            <a:blip r:embed="rId8"/>
            <a:stretch>
              <a:fillRect/>
            </a:stretch>
          </p:blipFill>
          <p:spPr>
            <a:xfrm>
              <a:off x="7392232" y="4333859"/>
              <a:ext cx="1079526" cy="1053746"/>
            </a:xfrm>
            <a:prstGeom prst="rect">
              <a:avLst/>
            </a:prstGeom>
          </p:spPr>
        </p:pic>
        <p:pic>
          <p:nvPicPr>
            <p:cNvPr id="8" name="Picture 7">
              <a:extLst>
                <a:ext uri="{FF2B5EF4-FFF2-40B4-BE49-F238E27FC236}">
                  <a16:creationId xmlns:a16="http://schemas.microsoft.com/office/drawing/2014/main" id="{E1CF1751-D510-4FBE-9E3E-2658975B7684}"/>
                </a:ext>
              </a:extLst>
            </p:cNvPr>
            <p:cNvPicPr>
              <a:picLocks noChangeAspect="1"/>
            </p:cNvPicPr>
            <p:nvPr/>
          </p:nvPicPr>
          <p:blipFill>
            <a:blip r:embed="rId9"/>
            <a:stretch>
              <a:fillRect/>
            </a:stretch>
          </p:blipFill>
          <p:spPr>
            <a:xfrm>
              <a:off x="6170059" y="3208223"/>
              <a:ext cx="1115513" cy="1088874"/>
            </a:xfrm>
            <a:prstGeom prst="rect">
              <a:avLst/>
            </a:prstGeom>
          </p:spPr>
        </p:pic>
        <p:pic>
          <p:nvPicPr>
            <p:cNvPr id="9" name="Picture 8">
              <a:extLst>
                <a:ext uri="{FF2B5EF4-FFF2-40B4-BE49-F238E27FC236}">
                  <a16:creationId xmlns:a16="http://schemas.microsoft.com/office/drawing/2014/main" id="{127FFE4F-28FF-4AA2-B0C4-5A3FC0D94921}"/>
                </a:ext>
              </a:extLst>
            </p:cNvPr>
            <p:cNvPicPr>
              <a:picLocks noChangeAspect="1"/>
            </p:cNvPicPr>
            <p:nvPr/>
          </p:nvPicPr>
          <p:blipFill>
            <a:blip r:embed="rId10"/>
            <a:stretch>
              <a:fillRect/>
            </a:stretch>
          </p:blipFill>
          <p:spPr>
            <a:xfrm>
              <a:off x="7374240" y="3208223"/>
              <a:ext cx="1115513" cy="1088874"/>
            </a:xfrm>
            <a:prstGeom prst="rect">
              <a:avLst/>
            </a:prstGeom>
          </p:spPr>
        </p:pic>
        <p:pic>
          <p:nvPicPr>
            <p:cNvPr id="11" name="Picture 10">
              <a:extLst>
                <a:ext uri="{FF2B5EF4-FFF2-40B4-BE49-F238E27FC236}">
                  <a16:creationId xmlns:a16="http://schemas.microsoft.com/office/drawing/2014/main" id="{76B78D9A-0B1C-4247-8977-A55E1894C39B}"/>
                </a:ext>
              </a:extLst>
            </p:cNvPr>
            <p:cNvPicPr>
              <a:picLocks noChangeAspect="1"/>
            </p:cNvPicPr>
            <p:nvPr/>
          </p:nvPicPr>
          <p:blipFill>
            <a:blip r:embed="rId11"/>
            <a:stretch>
              <a:fillRect/>
            </a:stretch>
          </p:blipFill>
          <p:spPr>
            <a:xfrm>
              <a:off x="6170059" y="4333859"/>
              <a:ext cx="1115513" cy="1053746"/>
            </a:xfrm>
            <a:prstGeom prst="rect">
              <a:avLst/>
            </a:prstGeom>
          </p:spPr>
        </p:pic>
        <p:pic>
          <p:nvPicPr>
            <p:cNvPr id="12" name="Picture 11">
              <a:extLst>
                <a:ext uri="{FF2B5EF4-FFF2-40B4-BE49-F238E27FC236}">
                  <a16:creationId xmlns:a16="http://schemas.microsoft.com/office/drawing/2014/main" id="{3D4C1DE1-E437-4C1B-B98A-261DFD6E9288}"/>
                </a:ext>
              </a:extLst>
            </p:cNvPr>
            <p:cNvPicPr>
              <a:picLocks noChangeAspect="1"/>
            </p:cNvPicPr>
            <p:nvPr/>
          </p:nvPicPr>
          <p:blipFill>
            <a:blip r:embed="rId12"/>
            <a:stretch>
              <a:fillRect/>
            </a:stretch>
          </p:blipFill>
          <p:spPr>
            <a:xfrm>
              <a:off x="3876422" y="3208223"/>
              <a:ext cx="1079526" cy="1053746"/>
            </a:xfrm>
            <a:prstGeom prst="rect">
              <a:avLst/>
            </a:prstGeom>
          </p:spPr>
        </p:pic>
        <p:pic>
          <p:nvPicPr>
            <p:cNvPr id="26" name="Picture 25">
              <a:extLst>
                <a:ext uri="{FF2B5EF4-FFF2-40B4-BE49-F238E27FC236}">
                  <a16:creationId xmlns:a16="http://schemas.microsoft.com/office/drawing/2014/main" id="{FA821F69-F3EC-48FC-9E61-3DAF0A6571C2}"/>
                </a:ext>
              </a:extLst>
            </p:cNvPr>
            <p:cNvPicPr>
              <a:picLocks noChangeAspect="1"/>
            </p:cNvPicPr>
            <p:nvPr/>
          </p:nvPicPr>
          <p:blipFill>
            <a:blip r:embed="rId13"/>
            <a:stretch>
              <a:fillRect/>
            </a:stretch>
          </p:blipFill>
          <p:spPr>
            <a:xfrm>
              <a:off x="3894829" y="2047460"/>
              <a:ext cx="1104419" cy="1088874"/>
            </a:xfrm>
            <a:prstGeom prst="rect">
              <a:avLst/>
            </a:prstGeom>
          </p:spPr>
        </p:pic>
        <p:pic>
          <p:nvPicPr>
            <p:cNvPr id="27" name="Picture 26">
              <a:extLst>
                <a:ext uri="{FF2B5EF4-FFF2-40B4-BE49-F238E27FC236}">
                  <a16:creationId xmlns:a16="http://schemas.microsoft.com/office/drawing/2014/main" id="{9C90405F-2963-4937-95C8-6ADD91209044}"/>
                </a:ext>
              </a:extLst>
            </p:cNvPr>
            <p:cNvPicPr>
              <a:picLocks noChangeAspect="1"/>
            </p:cNvPicPr>
            <p:nvPr/>
          </p:nvPicPr>
          <p:blipFill>
            <a:blip r:embed="rId14"/>
            <a:stretch>
              <a:fillRect/>
            </a:stretch>
          </p:blipFill>
          <p:spPr>
            <a:xfrm>
              <a:off x="6229407" y="2077169"/>
              <a:ext cx="1068789" cy="1053745"/>
            </a:xfrm>
            <a:prstGeom prst="rect">
              <a:avLst/>
            </a:prstGeom>
          </p:spPr>
        </p:pic>
        <p:pic>
          <p:nvPicPr>
            <p:cNvPr id="28" name="Picture 27">
              <a:extLst>
                <a:ext uri="{FF2B5EF4-FFF2-40B4-BE49-F238E27FC236}">
                  <a16:creationId xmlns:a16="http://schemas.microsoft.com/office/drawing/2014/main" id="{A4124C7A-B80E-4830-8BAD-55E7AFCB0B02}"/>
                </a:ext>
              </a:extLst>
            </p:cNvPr>
            <p:cNvPicPr>
              <a:picLocks noChangeAspect="1"/>
            </p:cNvPicPr>
            <p:nvPr/>
          </p:nvPicPr>
          <p:blipFill>
            <a:blip r:embed="rId15"/>
            <a:stretch>
              <a:fillRect/>
            </a:stretch>
          </p:blipFill>
          <p:spPr>
            <a:xfrm>
              <a:off x="5056662" y="2077169"/>
              <a:ext cx="1079525" cy="1064331"/>
            </a:xfrm>
            <a:prstGeom prst="rect">
              <a:avLst/>
            </a:prstGeom>
          </p:spPr>
        </p:pic>
        <p:pic>
          <p:nvPicPr>
            <p:cNvPr id="55" name="Picture 54">
              <a:extLst>
                <a:ext uri="{FF2B5EF4-FFF2-40B4-BE49-F238E27FC236}">
                  <a16:creationId xmlns:a16="http://schemas.microsoft.com/office/drawing/2014/main" id="{2F8A8F59-7DF8-4588-9BF1-B4DB15445B05}"/>
                </a:ext>
              </a:extLst>
            </p:cNvPr>
            <p:cNvPicPr>
              <a:picLocks noChangeAspect="1"/>
            </p:cNvPicPr>
            <p:nvPr/>
          </p:nvPicPr>
          <p:blipFill>
            <a:blip r:embed="rId16"/>
            <a:stretch>
              <a:fillRect/>
            </a:stretch>
          </p:blipFill>
          <p:spPr>
            <a:xfrm>
              <a:off x="7400754" y="2075527"/>
              <a:ext cx="1068789" cy="1068789"/>
            </a:xfrm>
            <a:prstGeom prst="rect">
              <a:avLst/>
            </a:prstGeom>
          </p:spPr>
        </p:pic>
      </p:grpSp>
      <p:pic>
        <p:nvPicPr>
          <p:cNvPr id="51" name="Picture 50">
            <a:extLst>
              <a:ext uri="{FF2B5EF4-FFF2-40B4-BE49-F238E27FC236}">
                <a16:creationId xmlns:a16="http://schemas.microsoft.com/office/drawing/2014/main" id="{A3B7E9B0-0E24-44C0-AA54-87B83043BDB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67218" y="2811145"/>
            <a:ext cx="1504774" cy="1005142"/>
          </a:xfrm>
          <a:prstGeom prst="rect">
            <a:avLst/>
          </a:prstGeom>
        </p:spPr>
      </p:pic>
      <p:pic>
        <p:nvPicPr>
          <p:cNvPr id="17" name="Picture 16">
            <a:extLst>
              <a:ext uri="{FF2B5EF4-FFF2-40B4-BE49-F238E27FC236}">
                <a16:creationId xmlns:a16="http://schemas.microsoft.com/office/drawing/2014/main" id="{6EE5D8B9-B726-4E83-A102-E053135BCA0C}"/>
              </a:ext>
            </a:extLst>
          </p:cNvPr>
          <p:cNvPicPr>
            <a:picLocks noChangeAspect="1"/>
          </p:cNvPicPr>
          <p:nvPr/>
        </p:nvPicPr>
        <p:blipFill>
          <a:blip r:embed="rId18"/>
          <a:stretch>
            <a:fillRect/>
          </a:stretch>
        </p:blipFill>
        <p:spPr>
          <a:xfrm>
            <a:off x="847275" y="3418722"/>
            <a:ext cx="1053747" cy="1053747"/>
          </a:xfrm>
          <a:prstGeom prst="rect">
            <a:avLst/>
          </a:prstGeom>
        </p:spPr>
      </p:pic>
      <p:pic>
        <p:nvPicPr>
          <p:cNvPr id="54" name="Picture 53">
            <a:extLst>
              <a:ext uri="{FF2B5EF4-FFF2-40B4-BE49-F238E27FC236}">
                <a16:creationId xmlns:a16="http://schemas.microsoft.com/office/drawing/2014/main" id="{BAA8F6DB-1C68-4D8A-85B3-0BB0141E5C0C}"/>
              </a:ext>
            </a:extLst>
          </p:cNvPr>
          <p:cNvPicPr>
            <a:picLocks noChangeAspect="1"/>
          </p:cNvPicPr>
          <p:nvPr/>
        </p:nvPicPr>
        <p:blipFill>
          <a:blip r:embed="rId19"/>
          <a:stretch>
            <a:fillRect/>
          </a:stretch>
        </p:blipFill>
        <p:spPr>
          <a:xfrm>
            <a:off x="8014247" y="5564481"/>
            <a:ext cx="1115513" cy="1115513"/>
          </a:xfrm>
          <a:prstGeom prst="rect">
            <a:avLst/>
          </a:prstGeom>
        </p:spPr>
      </p:pic>
      <p:pic>
        <p:nvPicPr>
          <p:cNvPr id="53" name="Picture 52">
            <a:extLst>
              <a:ext uri="{FF2B5EF4-FFF2-40B4-BE49-F238E27FC236}">
                <a16:creationId xmlns:a16="http://schemas.microsoft.com/office/drawing/2014/main" id="{D6AB2AEC-3443-46D9-B3C7-CC0B0E97BE4A}"/>
              </a:ext>
            </a:extLst>
          </p:cNvPr>
          <p:cNvPicPr>
            <a:picLocks noChangeAspect="1"/>
          </p:cNvPicPr>
          <p:nvPr/>
        </p:nvPicPr>
        <p:blipFill>
          <a:blip r:embed="rId20"/>
          <a:stretch>
            <a:fillRect/>
          </a:stretch>
        </p:blipFill>
        <p:spPr>
          <a:xfrm>
            <a:off x="5535969" y="834576"/>
            <a:ext cx="1053746" cy="1053746"/>
          </a:xfrm>
          <a:prstGeom prst="rect">
            <a:avLst/>
          </a:prstGeom>
        </p:spPr>
      </p:pic>
      <p:sp>
        <p:nvSpPr>
          <p:cNvPr id="6" name="Text Placeholder 5">
            <a:extLst>
              <a:ext uri="{FF2B5EF4-FFF2-40B4-BE49-F238E27FC236}">
                <a16:creationId xmlns:a16="http://schemas.microsoft.com/office/drawing/2014/main" id="{A01EEA70-B019-41E6-AE2B-EFC90A72BAFB}"/>
              </a:ext>
            </a:extLst>
          </p:cNvPr>
          <p:cNvSpPr>
            <a:spLocks noGrp="1"/>
          </p:cNvSpPr>
          <p:nvPr>
            <p:ph type="body" idx="1"/>
          </p:nvPr>
        </p:nvSpPr>
        <p:spPr>
          <a:xfrm>
            <a:off x="201059" y="188129"/>
            <a:ext cx="11938000" cy="596991"/>
          </a:xfrm>
        </p:spPr>
        <p:txBody>
          <a:bodyPr>
            <a:normAutofit fontScale="92500" lnSpcReduction="10000"/>
          </a:bodyPr>
          <a:lstStyle/>
          <a:p>
            <a:pPr algn="ctr"/>
            <a:r>
              <a:rPr lang="en-CA" sz="4000" dirty="0"/>
              <a:t>People and Culture: The Analytics Community</a:t>
            </a:r>
          </a:p>
        </p:txBody>
      </p:sp>
      <p:pic>
        <p:nvPicPr>
          <p:cNvPr id="14" name="Picture 13">
            <a:extLst>
              <a:ext uri="{FF2B5EF4-FFF2-40B4-BE49-F238E27FC236}">
                <a16:creationId xmlns:a16="http://schemas.microsoft.com/office/drawing/2014/main" id="{2757EF75-CBB5-4928-A564-573F9DB0F5D9}"/>
              </a:ext>
            </a:extLst>
          </p:cNvPr>
          <p:cNvPicPr>
            <a:picLocks noChangeAspect="1"/>
          </p:cNvPicPr>
          <p:nvPr/>
        </p:nvPicPr>
        <p:blipFill>
          <a:blip r:embed="rId21"/>
          <a:stretch>
            <a:fillRect/>
          </a:stretch>
        </p:blipFill>
        <p:spPr>
          <a:xfrm>
            <a:off x="2515778" y="1430318"/>
            <a:ext cx="1053746" cy="1053746"/>
          </a:xfrm>
          <a:prstGeom prst="rect">
            <a:avLst/>
          </a:prstGeom>
        </p:spPr>
      </p:pic>
      <p:pic>
        <p:nvPicPr>
          <p:cNvPr id="15" name="Picture 14">
            <a:extLst>
              <a:ext uri="{FF2B5EF4-FFF2-40B4-BE49-F238E27FC236}">
                <a16:creationId xmlns:a16="http://schemas.microsoft.com/office/drawing/2014/main" id="{B2386E1B-172F-4F38-A0BC-A0276299A8CA}"/>
              </a:ext>
            </a:extLst>
          </p:cNvPr>
          <p:cNvPicPr>
            <a:picLocks noChangeAspect="1"/>
          </p:cNvPicPr>
          <p:nvPr/>
        </p:nvPicPr>
        <p:blipFill>
          <a:blip r:embed="rId22"/>
          <a:stretch>
            <a:fillRect/>
          </a:stretch>
        </p:blipFill>
        <p:spPr>
          <a:xfrm>
            <a:off x="904519" y="1762251"/>
            <a:ext cx="1053746" cy="1053746"/>
          </a:xfrm>
          <a:prstGeom prst="rect">
            <a:avLst/>
          </a:prstGeom>
        </p:spPr>
      </p:pic>
      <p:pic>
        <p:nvPicPr>
          <p:cNvPr id="21" name="Picture 20">
            <a:extLst>
              <a:ext uri="{FF2B5EF4-FFF2-40B4-BE49-F238E27FC236}">
                <a16:creationId xmlns:a16="http://schemas.microsoft.com/office/drawing/2014/main" id="{6A03D341-B3F8-4E93-89C9-2DC836918519}"/>
              </a:ext>
            </a:extLst>
          </p:cNvPr>
          <p:cNvPicPr>
            <a:picLocks noChangeAspect="1"/>
          </p:cNvPicPr>
          <p:nvPr/>
        </p:nvPicPr>
        <p:blipFill>
          <a:blip r:embed="rId23"/>
          <a:stretch>
            <a:fillRect/>
          </a:stretch>
        </p:blipFill>
        <p:spPr>
          <a:xfrm>
            <a:off x="563526" y="4914375"/>
            <a:ext cx="1041353" cy="1041353"/>
          </a:xfrm>
          <a:prstGeom prst="rect">
            <a:avLst/>
          </a:prstGeom>
        </p:spPr>
      </p:pic>
      <p:pic>
        <p:nvPicPr>
          <p:cNvPr id="25" name="Picture 24">
            <a:extLst>
              <a:ext uri="{FF2B5EF4-FFF2-40B4-BE49-F238E27FC236}">
                <a16:creationId xmlns:a16="http://schemas.microsoft.com/office/drawing/2014/main" id="{21BAC928-2A49-41E6-8446-0EA15A5A42E0}"/>
              </a:ext>
            </a:extLst>
          </p:cNvPr>
          <p:cNvPicPr>
            <a:picLocks noChangeAspect="1"/>
          </p:cNvPicPr>
          <p:nvPr/>
        </p:nvPicPr>
        <p:blipFill>
          <a:blip r:embed="rId24"/>
          <a:stretch>
            <a:fillRect/>
          </a:stretch>
        </p:blipFill>
        <p:spPr>
          <a:xfrm>
            <a:off x="2403053" y="4135128"/>
            <a:ext cx="1053746" cy="1053746"/>
          </a:xfrm>
          <a:prstGeom prst="rect">
            <a:avLst/>
          </a:prstGeom>
        </p:spPr>
      </p:pic>
      <p:pic>
        <p:nvPicPr>
          <p:cNvPr id="30" name="Picture 29">
            <a:extLst>
              <a:ext uri="{FF2B5EF4-FFF2-40B4-BE49-F238E27FC236}">
                <a16:creationId xmlns:a16="http://schemas.microsoft.com/office/drawing/2014/main" id="{EFBA394D-0A7E-4D9B-989F-1E7685830B6E}"/>
              </a:ext>
            </a:extLst>
          </p:cNvPr>
          <p:cNvPicPr>
            <a:picLocks noChangeAspect="1"/>
          </p:cNvPicPr>
          <p:nvPr/>
        </p:nvPicPr>
        <p:blipFill>
          <a:blip r:embed="rId25"/>
          <a:stretch>
            <a:fillRect/>
          </a:stretch>
        </p:blipFill>
        <p:spPr>
          <a:xfrm>
            <a:off x="6432680" y="5628221"/>
            <a:ext cx="1053747" cy="1053747"/>
          </a:xfrm>
          <a:prstGeom prst="rect">
            <a:avLst/>
          </a:prstGeom>
        </p:spPr>
      </p:pic>
      <p:pic>
        <p:nvPicPr>
          <p:cNvPr id="32" name="Picture 31">
            <a:extLst>
              <a:ext uri="{FF2B5EF4-FFF2-40B4-BE49-F238E27FC236}">
                <a16:creationId xmlns:a16="http://schemas.microsoft.com/office/drawing/2014/main" id="{229D0402-2A04-4714-8BB1-224B670BCADC}"/>
              </a:ext>
            </a:extLst>
          </p:cNvPr>
          <p:cNvPicPr>
            <a:picLocks noChangeAspect="1"/>
          </p:cNvPicPr>
          <p:nvPr/>
        </p:nvPicPr>
        <p:blipFill>
          <a:blip r:embed="rId26"/>
          <a:stretch>
            <a:fillRect/>
          </a:stretch>
        </p:blipFill>
        <p:spPr>
          <a:xfrm>
            <a:off x="2047243" y="5419993"/>
            <a:ext cx="1053747" cy="1053747"/>
          </a:xfrm>
          <a:prstGeom prst="rect">
            <a:avLst/>
          </a:prstGeom>
        </p:spPr>
      </p:pic>
      <p:pic>
        <p:nvPicPr>
          <p:cNvPr id="33" name="Picture 32">
            <a:extLst>
              <a:ext uri="{FF2B5EF4-FFF2-40B4-BE49-F238E27FC236}">
                <a16:creationId xmlns:a16="http://schemas.microsoft.com/office/drawing/2014/main" id="{43E0AD5B-6A1D-4332-90C1-7F8F944A78E8}"/>
              </a:ext>
            </a:extLst>
          </p:cNvPr>
          <p:cNvPicPr>
            <a:picLocks noChangeAspect="1"/>
          </p:cNvPicPr>
          <p:nvPr/>
        </p:nvPicPr>
        <p:blipFill>
          <a:blip r:embed="rId27"/>
          <a:stretch>
            <a:fillRect/>
          </a:stretch>
        </p:blipFill>
        <p:spPr>
          <a:xfrm>
            <a:off x="3619815" y="5582474"/>
            <a:ext cx="1079525" cy="1079525"/>
          </a:xfrm>
          <a:prstGeom prst="rect">
            <a:avLst/>
          </a:prstGeom>
        </p:spPr>
      </p:pic>
      <p:pic>
        <p:nvPicPr>
          <p:cNvPr id="37" name="Picture 36">
            <a:extLst>
              <a:ext uri="{FF2B5EF4-FFF2-40B4-BE49-F238E27FC236}">
                <a16:creationId xmlns:a16="http://schemas.microsoft.com/office/drawing/2014/main" id="{DDA1320E-CA02-4099-8871-57DC0A65D689}"/>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545360" y="5435051"/>
            <a:ext cx="1079525" cy="1079525"/>
          </a:xfrm>
          <a:prstGeom prst="rect">
            <a:avLst/>
          </a:prstGeom>
        </p:spPr>
      </p:pic>
      <p:pic>
        <p:nvPicPr>
          <p:cNvPr id="38" name="Picture 37">
            <a:extLst>
              <a:ext uri="{FF2B5EF4-FFF2-40B4-BE49-F238E27FC236}">
                <a16:creationId xmlns:a16="http://schemas.microsoft.com/office/drawing/2014/main" id="{152BFDD0-9973-4211-B183-E5A3BF86B933}"/>
              </a:ext>
            </a:extLst>
          </p:cNvPr>
          <p:cNvPicPr>
            <a:picLocks noChangeAspect="1"/>
          </p:cNvPicPr>
          <p:nvPr/>
        </p:nvPicPr>
        <p:blipFill>
          <a:blip r:embed="rId29"/>
          <a:stretch>
            <a:fillRect/>
          </a:stretch>
        </p:blipFill>
        <p:spPr>
          <a:xfrm>
            <a:off x="8654671" y="1462596"/>
            <a:ext cx="1079525" cy="1079525"/>
          </a:xfrm>
          <a:prstGeom prst="rect">
            <a:avLst/>
          </a:prstGeom>
        </p:spPr>
      </p:pic>
      <p:pic>
        <p:nvPicPr>
          <p:cNvPr id="39" name="Picture 38">
            <a:extLst>
              <a:ext uri="{FF2B5EF4-FFF2-40B4-BE49-F238E27FC236}">
                <a16:creationId xmlns:a16="http://schemas.microsoft.com/office/drawing/2014/main" id="{D02090DD-9A97-4DAF-BF0D-5078A18DA6D0}"/>
              </a:ext>
            </a:extLst>
          </p:cNvPr>
          <p:cNvPicPr>
            <a:picLocks noChangeAspect="1"/>
          </p:cNvPicPr>
          <p:nvPr/>
        </p:nvPicPr>
        <p:blipFill>
          <a:blip r:embed="rId30"/>
          <a:stretch>
            <a:fillRect/>
          </a:stretch>
        </p:blipFill>
        <p:spPr>
          <a:xfrm>
            <a:off x="8833312" y="4141752"/>
            <a:ext cx="1053746" cy="1053746"/>
          </a:xfrm>
          <a:prstGeom prst="rect">
            <a:avLst/>
          </a:prstGeom>
        </p:spPr>
      </p:pic>
      <p:pic>
        <p:nvPicPr>
          <p:cNvPr id="40" name="Picture 39">
            <a:extLst>
              <a:ext uri="{FF2B5EF4-FFF2-40B4-BE49-F238E27FC236}">
                <a16:creationId xmlns:a16="http://schemas.microsoft.com/office/drawing/2014/main" id="{9595BA00-541F-48D4-BDF9-9AAA1CF41232}"/>
              </a:ext>
            </a:extLst>
          </p:cNvPr>
          <p:cNvPicPr>
            <a:picLocks noChangeAspect="1"/>
          </p:cNvPicPr>
          <p:nvPr/>
        </p:nvPicPr>
        <p:blipFill>
          <a:blip r:embed="rId31"/>
          <a:stretch>
            <a:fillRect/>
          </a:stretch>
        </p:blipFill>
        <p:spPr>
          <a:xfrm>
            <a:off x="10288668" y="1732949"/>
            <a:ext cx="1048216" cy="1048216"/>
          </a:xfrm>
          <a:prstGeom prst="rect">
            <a:avLst/>
          </a:prstGeom>
        </p:spPr>
      </p:pic>
      <p:pic>
        <p:nvPicPr>
          <p:cNvPr id="41" name="Picture 40">
            <a:extLst>
              <a:ext uri="{FF2B5EF4-FFF2-40B4-BE49-F238E27FC236}">
                <a16:creationId xmlns:a16="http://schemas.microsoft.com/office/drawing/2014/main" id="{CDE61D92-70F7-4AF4-AF2C-73F9CB9F1568}"/>
              </a:ext>
            </a:extLst>
          </p:cNvPr>
          <p:cNvPicPr>
            <a:picLocks noChangeAspect="1"/>
          </p:cNvPicPr>
          <p:nvPr/>
        </p:nvPicPr>
        <p:blipFill>
          <a:blip r:embed="rId32"/>
          <a:stretch>
            <a:fillRect/>
          </a:stretch>
        </p:blipFill>
        <p:spPr>
          <a:xfrm>
            <a:off x="4092838" y="839766"/>
            <a:ext cx="1053746" cy="1053746"/>
          </a:xfrm>
          <a:prstGeom prst="rect">
            <a:avLst/>
          </a:prstGeom>
        </p:spPr>
      </p:pic>
      <p:pic>
        <p:nvPicPr>
          <p:cNvPr id="43" name="Picture 42">
            <a:extLst>
              <a:ext uri="{FF2B5EF4-FFF2-40B4-BE49-F238E27FC236}">
                <a16:creationId xmlns:a16="http://schemas.microsoft.com/office/drawing/2014/main" id="{A741BEC9-2ADC-4448-A4C4-2E38CF351AB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739662" y="2918042"/>
            <a:ext cx="1504774" cy="1001359"/>
          </a:xfrm>
          <a:prstGeom prst="rect">
            <a:avLst/>
          </a:prstGeom>
        </p:spPr>
      </p:pic>
      <p:pic>
        <p:nvPicPr>
          <p:cNvPr id="45" name="Picture 44">
            <a:extLst>
              <a:ext uri="{FF2B5EF4-FFF2-40B4-BE49-F238E27FC236}">
                <a16:creationId xmlns:a16="http://schemas.microsoft.com/office/drawing/2014/main" id="{9E778047-1C83-478A-9F34-C61F8630D2E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048224" y="5528741"/>
            <a:ext cx="975515" cy="1246647"/>
          </a:xfrm>
          <a:prstGeom prst="rect">
            <a:avLst/>
          </a:prstGeom>
        </p:spPr>
      </p:pic>
      <p:pic>
        <p:nvPicPr>
          <p:cNvPr id="47" name="Picture 46">
            <a:extLst>
              <a:ext uri="{FF2B5EF4-FFF2-40B4-BE49-F238E27FC236}">
                <a16:creationId xmlns:a16="http://schemas.microsoft.com/office/drawing/2014/main" id="{56548C47-C4F8-44E6-B640-9B402CA00B1E}"/>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892584" y="841407"/>
            <a:ext cx="1360548" cy="1099432"/>
          </a:xfrm>
          <a:prstGeom prst="rect">
            <a:avLst/>
          </a:prstGeom>
        </p:spPr>
      </p:pic>
    </p:spTree>
    <p:extLst>
      <p:ext uri="{BB962C8B-B14F-4D97-AF65-F5344CB8AC3E}">
        <p14:creationId xmlns:p14="http://schemas.microsoft.com/office/powerpoint/2010/main" val="2912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10" presetClass="entr" presetSubtype="0" fill="hold" nodeType="afterEffect">
                                  <p:stCondLst>
                                    <p:cond delay="3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par>
                                <p:cTn id="12" presetID="10" presetClass="entr" presetSubtype="0" fill="hold" nodeType="withEffect">
                                  <p:stCondLst>
                                    <p:cond delay="3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30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nodeType="withEffect">
                                  <p:stCondLst>
                                    <p:cond delay="30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4750"/>
                            </p:stCondLst>
                            <p:childTnLst>
                              <p:par>
                                <p:cTn id="22" presetID="10" presetClass="entr" presetSubtype="0" fill="hold" nodeType="after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par>
                                <p:cTn id="25" presetID="10" presetClass="entr" presetSubtype="0" fill="hold" nodeType="withEffect">
                                  <p:stCondLst>
                                    <p:cond delay="1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1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nodeType="withEffect">
                                  <p:stCondLst>
                                    <p:cond delay="150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150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nodeType="withEffect">
                                  <p:stCondLst>
                                    <p:cond delay="150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150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nodeType="withEffect">
                                  <p:stCondLst>
                                    <p:cond delay="150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childTnLst>
                          </p:cTn>
                        </p:par>
                        <p:par>
                          <p:cTn id="46" fill="hold">
                            <p:stCondLst>
                              <p:cond delay="6750"/>
                            </p:stCondLst>
                            <p:childTnLst>
                              <p:par>
                                <p:cTn id="47" presetID="10" presetClass="entr" presetSubtype="0" fill="hold" nodeType="after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5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8250"/>
                            </p:stCondLst>
                            <p:childTnLst>
                              <p:par>
                                <p:cTn id="57" presetID="10" presetClass="entr" presetSubtype="0" fill="hold" nodeType="afterEffect">
                                  <p:stCondLst>
                                    <p:cond delay="50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childTnLst>
                                </p:cTn>
                              </p:par>
                              <p:par>
                                <p:cTn id="60" presetID="10" presetClass="entr" presetSubtype="0" fill="hold" nodeType="withEffect">
                                  <p:stCondLst>
                                    <p:cond delay="50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par>
                          <p:cTn id="63" fill="hold">
                            <p:stCondLst>
                              <p:cond delay="9750"/>
                            </p:stCondLst>
                            <p:childTnLst>
                              <p:par>
                                <p:cTn id="64" presetID="10" presetClass="entr" presetSubtype="0" fill="hold" nodeType="afterEffect">
                                  <p:stCondLst>
                                    <p:cond delay="50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1000"/>
                                        <p:tgtEl>
                                          <p:spTgt spid="51"/>
                                        </p:tgtEl>
                                      </p:cBhvr>
                                    </p:animEffect>
                                  </p:childTnLst>
                                </p:cTn>
                              </p:par>
                              <p:par>
                                <p:cTn id="67" presetID="10" presetClass="entr" presetSubtype="0" fill="hold" nodeType="withEffect">
                                  <p:stCondLst>
                                    <p:cond delay="50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50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nodeType="withEffect">
                                  <p:stCondLst>
                                    <p:cond delay="50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7886700" cy="685800"/>
          </a:xfrm>
        </p:spPr>
        <p:txBody>
          <a:bodyPr>
            <a:noAutofit/>
          </a:bodyPr>
          <a:lstStyle/>
          <a:p>
            <a:pPr algn="ctr"/>
            <a:r>
              <a:rPr lang="en-CA" b="1" dirty="0"/>
              <a:t>The Process</a:t>
            </a:r>
          </a:p>
        </p:txBody>
      </p:sp>
      <p:sp>
        <p:nvSpPr>
          <p:cNvPr id="3" name="Content Placeholder 2"/>
          <p:cNvSpPr>
            <a:spLocks noGrp="1"/>
          </p:cNvSpPr>
          <p:nvPr>
            <p:ph idx="1"/>
          </p:nvPr>
        </p:nvSpPr>
        <p:spPr>
          <a:xfrm>
            <a:off x="650543" y="1296537"/>
            <a:ext cx="10945505" cy="5334001"/>
          </a:xfrm>
        </p:spPr>
        <p:txBody>
          <a:bodyPr>
            <a:normAutofit fontScale="62500" lnSpcReduction="20000"/>
          </a:bodyPr>
          <a:lstStyle/>
          <a:p>
            <a:pPr>
              <a:lnSpc>
                <a:spcPct val="110000"/>
              </a:lnSpc>
            </a:pPr>
            <a:r>
              <a:rPr lang="en-CA" dirty="0"/>
              <a:t>Project ideas / questions come from end-users (management and clinical) NOT from the Analytics Team (DSAA) </a:t>
            </a:r>
          </a:p>
          <a:p>
            <a:pPr>
              <a:lnSpc>
                <a:spcPct val="110000"/>
              </a:lnSpc>
            </a:pPr>
            <a:endParaRPr lang="en-CA" dirty="0"/>
          </a:p>
          <a:p>
            <a:pPr>
              <a:lnSpc>
                <a:spcPct val="110000"/>
              </a:lnSpc>
            </a:pPr>
            <a:r>
              <a:rPr lang="en-CA" dirty="0"/>
              <a:t>Projects the DSAA will work on (from highest to lowest priority):</a:t>
            </a:r>
          </a:p>
          <a:p>
            <a:pPr lvl="1">
              <a:lnSpc>
                <a:spcPct val="110000"/>
              </a:lnSpc>
            </a:pPr>
            <a:r>
              <a:rPr lang="en-CA" dirty="0"/>
              <a:t>Initiatives that have promise to improve </a:t>
            </a:r>
            <a:r>
              <a:rPr lang="en-CA" dirty="0">
                <a:solidFill>
                  <a:srgbClr val="00B050"/>
                </a:solidFill>
              </a:rPr>
              <a:t>patient outcomes </a:t>
            </a:r>
            <a:r>
              <a:rPr lang="en-CA" dirty="0"/>
              <a:t>AND reduce </a:t>
            </a:r>
            <a:r>
              <a:rPr lang="en-CA" dirty="0">
                <a:solidFill>
                  <a:srgbClr val="00B050"/>
                </a:solidFill>
              </a:rPr>
              <a:t>costs</a:t>
            </a:r>
          </a:p>
          <a:p>
            <a:pPr lvl="1">
              <a:lnSpc>
                <a:spcPct val="110000"/>
              </a:lnSpc>
            </a:pPr>
            <a:r>
              <a:rPr lang="en-CA" dirty="0"/>
              <a:t>Initiatives that have promise to improve </a:t>
            </a:r>
            <a:r>
              <a:rPr lang="en-CA" dirty="0">
                <a:solidFill>
                  <a:srgbClr val="00B050"/>
                </a:solidFill>
              </a:rPr>
              <a:t>patient outcomes </a:t>
            </a:r>
            <a:r>
              <a:rPr lang="en-CA" dirty="0"/>
              <a:t>at no additional </a:t>
            </a:r>
            <a:r>
              <a:rPr lang="en-CA" dirty="0">
                <a:solidFill>
                  <a:srgbClr val="00B050"/>
                </a:solidFill>
              </a:rPr>
              <a:t>cost</a:t>
            </a:r>
          </a:p>
          <a:p>
            <a:pPr lvl="1">
              <a:lnSpc>
                <a:spcPct val="110000"/>
              </a:lnSpc>
            </a:pPr>
            <a:r>
              <a:rPr lang="en-CA" dirty="0"/>
              <a:t>Initiatives that have promise to reduce </a:t>
            </a:r>
            <a:r>
              <a:rPr lang="en-CA" dirty="0">
                <a:solidFill>
                  <a:srgbClr val="00B050"/>
                </a:solidFill>
              </a:rPr>
              <a:t>cost</a:t>
            </a:r>
            <a:r>
              <a:rPr lang="en-CA" dirty="0"/>
              <a:t> but not adversely affect </a:t>
            </a:r>
            <a:r>
              <a:rPr lang="en-CA" dirty="0">
                <a:solidFill>
                  <a:srgbClr val="00B050"/>
                </a:solidFill>
              </a:rPr>
              <a:t>patient outcomes</a:t>
            </a:r>
          </a:p>
          <a:p>
            <a:pPr lvl="1">
              <a:lnSpc>
                <a:spcPct val="110000"/>
              </a:lnSpc>
            </a:pPr>
            <a:r>
              <a:rPr lang="en-CA" dirty="0"/>
              <a:t>All other initiatives that are prioritized by management and/or clinical leadership</a:t>
            </a:r>
          </a:p>
          <a:p>
            <a:pPr>
              <a:lnSpc>
                <a:spcPct val="110000"/>
              </a:lnSpc>
            </a:pPr>
            <a:endParaRPr lang="en-CA" dirty="0"/>
          </a:p>
          <a:p>
            <a:pPr>
              <a:lnSpc>
                <a:spcPct val="110000"/>
              </a:lnSpc>
            </a:pPr>
            <a:r>
              <a:rPr lang="en-CA" dirty="0"/>
              <a:t>The majority of projects must have Unity Health Toronto leadership (management and/or clinical leadership) support to enact CHANGE</a:t>
            </a:r>
          </a:p>
          <a:p>
            <a:pPr lvl="1">
              <a:lnSpc>
                <a:spcPct val="110000"/>
              </a:lnSpc>
            </a:pPr>
            <a:r>
              <a:rPr lang="en-CA" dirty="0"/>
              <a:t>Where relevant, projects will have an evaluation component to assess impact and ROI</a:t>
            </a:r>
          </a:p>
          <a:p>
            <a:pPr marL="0" indent="0">
              <a:lnSpc>
                <a:spcPct val="110000"/>
              </a:lnSpc>
              <a:buNone/>
            </a:pPr>
            <a:endParaRPr lang="en-CA" dirty="0"/>
          </a:p>
          <a:p>
            <a:pPr>
              <a:lnSpc>
                <a:spcPct val="110000"/>
              </a:lnSpc>
            </a:pPr>
            <a:r>
              <a:rPr lang="en-CA" dirty="0"/>
              <a:t>Target project duration: 3-6 months</a:t>
            </a:r>
          </a:p>
          <a:p>
            <a:pPr>
              <a:lnSpc>
                <a:spcPct val="110000"/>
              </a:lnSpc>
            </a:pPr>
            <a:endParaRPr lang="en-CA" dirty="0"/>
          </a:p>
          <a:p>
            <a:pPr>
              <a:lnSpc>
                <a:spcPct val="110000"/>
              </a:lnSpc>
            </a:pPr>
            <a:r>
              <a:rPr lang="en-CA" dirty="0"/>
              <a:t>Current Project Portfolio: 20+ projects at any time</a:t>
            </a:r>
          </a:p>
        </p:txBody>
      </p:sp>
    </p:spTree>
    <p:extLst>
      <p:ext uri="{BB962C8B-B14F-4D97-AF65-F5344CB8AC3E}">
        <p14:creationId xmlns:p14="http://schemas.microsoft.com/office/powerpoint/2010/main" val="183579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5E683-D5CB-40F3-AE10-514BA8B04D43}"/>
              </a:ext>
            </a:extLst>
          </p:cNvPr>
          <p:cNvSpPr>
            <a:spLocks noGrp="1"/>
          </p:cNvSpPr>
          <p:nvPr>
            <p:ph type="title"/>
          </p:nvPr>
        </p:nvSpPr>
        <p:spPr>
          <a:xfrm>
            <a:off x="757271" y="52111"/>
            <a:ext cx="10690832" cy="659721"/>
          </a:xfrm>
        </p:spPr>
        <p:txBody>
          <a:bodyPr>
            <a:normAutofit fontScale="90000"/>
          </a:bodyPr>
          <a:lstStyle/>
          <a:p>
            <a:pPr algn="ctr"/>
            <a:r>
              <a:rPr lang="en-CA" sz="4000" dirty="0"/>
              <a:t>Analytics at St. Michael’s Hospital: Examples and Lessons</a:t>
            </a:r>
          </a:p>
        </p:txBody>
      </p:sp>
      <p:pic>
        <p:nvPicPr>
          <p:cNvPr id="6" name="Content Placeholder 4">
            <a:extLst>
              <a:ext uri="{FF2B5EF4-FFF2-40B4-BE49-F238E27FC236}">
                <a16:creationId xmlns:a16="http://schemas.microsoft.com/office/drawing/2014/main" id="{0167A2BE-681E-49B2-8BE4-1A6E1613C9F3}"/>
              </a:ext>
            </a:extLst>
          </p:cNvPr>
          <p:cNvPicPr>
            <a:picLocks noGrp="1" noChangeAspect="1"/>
          </p:cNvPicPr>
          <p:nvPr>
            <p:ph sz="half" idx="1"/>
          </p:nvPr>
        </p:nvPicPr>
        <p:blipFill>
          <a:blip r:embed="rId2"/>
          <a:stretch>
            <a:fillRect/>
          </a:stretch>
        </p:blipFill>
        <p:spPr>
          <a:xfrm>
            <a:off x="409662" y="1579828"/>
            <a:ext cx="3403474" cy="2110154"/>
          </a:xfrm>
          <a:prstGeom prst="rect">
            <a:avLst/>
          </a:prstGeom>
          <a:effectLst/>
        </p:spPr>
      </p:pic>
      <p:pic>
        <p:nvPicPr>
          <p:cNvPr id="8" name="Content Placeholder 4"/>
          <p:cNvPicPr>
            <a:picLocks noChangeAspect="1"/>
          </p:cNvPicPr>
          <p:nvPr/>
        </p:nvPicPr>
        <p:blipFill>
          <a:blip r:embed="rId3"/>
          <a:stretch>
            <a:fillRect/>
          </a:stretch>
        </p:blipFill>
        <p:spPr>
          <a:xfrm>
            <a:off x="4553878" y="1569005"/>
            <a:ext cx="3431147" cy="2110154"/>
          </a:xfrm>
          <a:prstGeom prst="rect">
            <a:avLst/>
          </a:prstGeom>
        </p:spPr>
      </p:pic>
      <p:pic>
        <p:nvPicPr>
          <p:cNvPr id="9" name="Content Placeholder 4">
            <a:extLst>
              <a:ext uri="{FF2B5EF4-FFF2-40B4-BE49-F238E27FC236}">
                <a16:creationId xmlns:a16="http://schemas.microsoft.com/office/drawing/2014/main" id="{A573C480-8206-4553-9AD1-2193921AA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8617" y="2614386"/>
            <a:ext cx="2801739" cy="1867827"/>
          </a:xfrm>
          <a:prstGeom prst="rect">
            <a:avLst/>
          </a:prstGeom>
        </p:spPr>
      </p:pic>
      <p:pic>
        <p:nvPicPr>
          <p:cNvPr id="10" name="Picture 9">
            <a:extLst>
              <a:ext uri="{FF2B5EF4-FFF2-40B4-BE49-F238E27FC236}">
                <a16:creationId xmlns:a16="http://schemas.microsoft.com/office/drawing/2014/main" id="{B1EC4C5A-1F78-410E-9B3D-6D6E80404E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8528" y="1569005"/>
            <a:ext cx="712325" cy="712325"/>
          </a:xfrm>
          <a:prstGeom prst="rect">
            <a:avLst/>
          </a:prstGeom>
        </p:spPr>
      </p:pic>
      <p:pic>
        <p:nvPicPr>
          <p:cNvPr id="11" name="Picture 10">
            <a:extLst>
              <a:ext uri="{FF2B5EF4-FFF2-40B4-BE49-F238E27FC236}">
                <a16:creationId xmlns:a16="http://schemas.microsoft.com/office/drawing/2014/main" id="{030B13D3-142C-47FD-8877-5380397C6B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0353" y="959445"/>
            <a:ext cx="862328" cy="484394"/>
          </a:xfrm>
          <a:prstGeom prst="rect">
            <a:avLst/>
          </a:prstGeom>
        </p:spPr>
      </p:pic>
      <p:pic>
        <p:nvPicPr>
          <p:cNvPr id="12" name="Picture 11">
            <a:extLst>
              <a:ext uri="{FF2B5EF4-FFF2-40B4-BE49-F238E27FC236}">
                <a16:creationId xmlns:a16="http://schemas.microsoft.com/office/drawing/2014/main" id="{138947CF-9894-45F0-A27C-51DA0A0AC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9026" y="1125302"/>
            <a:ext cx="1140705" cy="760470"/>
          </a:xfrm>
          <a:prstGeom prst="rect">
            <a:avLst/>
          </a:prstGeom>
        </p:spPr>
      </p:pic>
      <p:pic>
        <p:nvPicPr>
          <p:cNvPr id="13" name="Picture 12">
            <a:extLst>
              <a:ext uri="{FF2B5EF4-FFF2-40B4-BE49-F238E27FC236}">
                <a16:creationId xmlns:a16="http://schemas.microsoft.com/office/drawing/2014/main" id="{ACC5B061-F54F-4EA0-9DB6-B47B25BDBE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77495" y="910424"/>
            <a:ext cx="1040529" cy="772460"/>
          </a:xfrm>
          <a:prstGeom prst="rect">
            <a:avLst/>
          </a:prstGeom>
        </p:spPr>
      </p:pic>
      <p:pic>
        <p:nvPicPr>
          <p:cNvPr id="14" name="Picture 13">
            <a:extLst>
              <a:ext uri="{FF2B5EF4-FFF2-40B4-BE49-F238E27FC236}">
                <a16:creationId xmlns:a16="http://schemas.microsoft.com/office/drawing/2014/main" id="{6B83D98D-8963-4AF7-B5CD-8C574E62D2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6076" y="1741170"/>
            <a:ext cx="904054" cy="601607"/>
          </a:xfrm>
          <a:prstGeom prst="rect">
            <a:avLst/>
          </a:prstGeom>
        </p:spPr>
      </p:pic>
      <p:sp>
        <p:nvSpPr>
          <p:cNvPr id="15" name="Arrow: Down 11">
            <a:extLst>
              <a:ext uri="{FF2B5EF4-FFF2-40B4-BE49-F238E27FC236}">
                <a16:creationId xmlns:a16="http://schemas.microsoft.com/office/drawing/2014/main" id="{F05635D0-A9F0-4D10-8457-69E77FAFC457}"/>
              </a:ext>
            </a:extLst>
          </p:cNvPr>
          <p:cNvSpPr/>
          <p:nvPr/>
        </p:nvSpPr>
        <p:spPr>
          <a:xfrm>
            <a:off x="10067489" y="2114474"/>
            <a:ext cx="223996" cy="296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696A9DA-FDA8-4E18-B7C7-3E127D9FA9A0}"/>
              </a:ext>
            </a:extLst>
          </p:cNvPr>
          <p:cNvSpPr txBox="1"/>
          <p:nvPr/>
        </p:nvSpPr>
        <p:spPr>
          <a:xfrm>
            <a:off x="8369614" y="5026305"/>
            <a:ext cx="377081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Calibri" panose="020F0502020204030204"/>
                <a:ea typeface="+mn-ea"/>
                <a:cs typeface="+mn-cs"/>
              </a:rPr>
              <a:t>Predict 24H in Advance: ICU Transfer or Death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Calibri" panose="020F0502020204030204"/>
                <a:ea typeface="+mn-ea"/>
                <a:cs typeface="+mn-cs"/>
              </a:rPr>
              <a:t>&gt; 98% accuracy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0070C0"/>
                </a:solidFill>
                <a:effectLst/>
                <a:uLnTx/>
                <a:uFillTx/>
                <a:latin typeface="Calibri" panose="020F0502020204030204"/>
                <a:ea typeface="+mn-ea"/>
                <a:cs typeface="+mn-cs"/>
              </a:rPr>
              <a:t>↑ Patient Outcomes</a:t>
            </a:r>
          </a:p>
        </p:txBody>
      </p:sp>
      <p:sp>
        <p:nvSpPr>
          <p:cNvPr id="17" name="Arrow: Down 13">
            <a:extLst>
              <a:ext uri="{FF2B5EF4-FFF2-40B4-BE49-F238E27FC236}">
                <a16:creationId xmlns:a16="http://schemas.microsoft.com/office/drawing/2014/main" id="{EC03E120-C8E3-400F-AEE4-7D2706468CB4}"/>
              </a:ext>
            </a:extLst>
          </p:cNvPr>
          <p:cNvSpPr/>
          <p:nvPr/>
        </p:nvSpPr>
        <p:spPr>
          <a:xfrm>
            <a:off x="10045599" y="4630471"/>
            <a:ext cx="267773" cy="369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824036" y="579117"/>
            <a:ext cx="31740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Predicting When Patients Do Poorly</a:t>
            </a:r>
          </a:p>
        </p:txBody>
      </p:sp>
      <p:sp>
        <p:nvSpPr>
          <p:cNvPr id="4" name="TextBox 3"/>
          <p:cNvSpPr txBox="1"/>
          <p:nvPr/>
        </p:nvSpPr>
        <p:spPr>
          <a:xfrm>
            <a:off x="351150" y="940636"/>
            <a:ext cx="35204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Emergency Department Wait Times</a:t>
            </a:r>
          </a:p>
        </p:txBody>
      </p:sp>
      <p:sp>
        <p:nvSpPr>
          <p:cNvPr id="18" name="TextBox 17"/>
          <p:cNvSpPr txBox="1"/>
          <p:nvPr/>
        </p:nvSpPr>
        <p:spPr>
          <a:xfrm>
            <a:off x="351150" y="3790669"/>
            <a:ext cx="34034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Forecasting patient volumes 3 days to 3 months in advance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94-96% accuracy</a:t>
            </a:r>
          </a:p>
        </p:txBody>
      </p:sp>
      <p:sp>
        <p:nvSpPr>
          <p:cNvPr id="19" name="TextBox 18"/>
          <p:cNvSpPr txBox="1"/>
          <p:nvPr/>
        </p:nvSpPr>
        <p:spPr>
          <a:xfrm>
            <a:off x="4416484" y="927322"/>
            <a:ext cx="3520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Optimizing Nurse Staffing</a:t>
            </a:r>
          </a:p>
        </p:txBody>
      </p:sp>
      <p:sp>
        <p:nvSpPr>
          <p:cNvPr id="20" name="TextBox 19"/>
          <p:cNvSpPr txBox="1"/>
          <p:nvPr/>
        </p:nvSpPr>
        <p:spPr>
          <a:xfrm>
            <a:off x="3966806" y="3767677"/>
            <a:ext cx="441985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Optimize Nurse Resource Team Staffing at St. Michael’s and St. Joseph’s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mn-cs"/>
              </a:rPr>
              <a:t>$1 million cost reduction annually</a:t>
            </a:r>
          </a:p>
        </p:txBody>
      </p:sp>
      <p:sp>
        <p:nvSpPr>
          <p:cNvPr id="2" name="Down Arrow 1"/>
          <p:cNvSpPr/>
          <p:nvPr/>
        </p:nvSpPr>
        <p:spPr>
          <a:xfrm>
            <a:off x="1912210" y="4790717"/>
            <a:ext cx="281354" cy="430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09662" y="5322249"/>
            <a:ext cx="33449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Wait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Quality of Care</a:t>
            </a:r>
          </a:p>
        </p:txBody>
      </p:sp>
      <p:sp>
        <p:nvSpPr>
          <p:cNvPr id="21" name="TextBox 20"/>
          <p:cNvSpPr txBox="1"/>
          <p:nvPr/>
        </p:nvSpPr>
        <p:spPr>
          <a:xfrm>
            <a:off x="4535910" y="5221540"/>
            <a:ext cx="33449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Quality of Care</a:t>
            </a:r>
          </a:p>
        </p:txBody>
      </p:sp>
      <p:sp>
        <p:nvSpPr>
          <p:cNvPr id="22" name="Down Arrow 21"/>
          <p:cNvSpPr/>
          <p:nvPr/>
        </p:nvSpPr>
        <p:spPr>
          <a:xfrm>
            <a:off x="6128774" y="4744776"/>
            <a:ext cx="281354" cy="430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E5F8918-DEE9-42B7-8576-40AEE54950F2}"/>
              </a:ext>
            </a:extLst>
          </p:cNvPr>
          <p:cNvSpPr txBox="1"/>
          <p:nvPr/>
        </p:nvSpPr>
        <p:spPr>
          <a:xfrm>
            <a:off x="674113" y="6051377"/>
            <a:ext cx="3038901" cy="584775"/>
          </a:xfrm>
          <a:prstGeom prst="rect">
            <a:avLst/>
          </a:prstGeom>
          <a:solidFill>
            <a:srgbClr val="92D050"/>
          </a:solidFill>
        </p:spPr>
        <p:txBody>
          <a:bodyPr wrap="square" rtlCol="0">
            <a:spAutoFit/>
          </a:bodyPr>
          <a:lstStyle/>
          <a:p>
            <a:pPr algn="ctr"/>
            <a:r>
              <a:rPr lang="en-CA" sz="1600" dirty="0"/>
              <a:t>Key Lessons: Human </a:t>
            </a:r>
            <a:r>
              <a:rPr lang="en-CA" sz="1400" dirty="0"/>
              <a:t>Factors, </a:t>
            </a:r>
            <a:r>
              <a:rPr lang="en-CA" sz="1600" dirty="0"/>
              <a:t>Visualization, and Workflow</a:t>
            </a:r>
          </a:p>
        </p:txBody>
      </p:sp>
      <p:sp>
        <p:nvSpPr>
          <p:cNvPr id="24" name="TextBox 23">
            <a:extLst>
              <a:ext uri="{FF2B5EF4-FFF2-40B4-BE49-F238E27FC236}">
                <a16:creationId xmlns:a16="http://schemas.microsoft.com/office/drawing/2014/main" id="{B34067E9-9BB8-4AF3-9064-0B03D54011D0}"/>
              </a:ext>
            </a:extLst>
          </p:cNvPr>
          <p:cNvSpPr txBox="1"/>
          <p:nvPr/>
        </p:nvSpPr>
        <p:spPr>
          <a:xfrm>
            <a:off x="4750000" y="6011190"/>
            <a:ext cx="3038901" cy="584775"/>
          </a:xfrm>
          <a:prstGeom prst="rect">
            <a:avLst/>
          </a:prstGeom>
          <a:solidFill>
            <a:srgbClr val="92D050"/>
          </a:solidFill>
        </p:spPr>
        <p:txBody>
          <a:bodyPr wrap="square" rtlCol="0">
            <a:spAutoFit/>
          </a:bodyPr>
          <a:lstStyle/>
          <a:p>
            <a:pPr algn="ctr"/>
            <a:r>
              <a:rPr lang="en-CA" sz="1600" dirty="0"/>
              <a:t>Key Lessons: End-User Needs and Customization</a:t>
            </a:r>
          </a:p>
        </p:txBody>
      </p:sp>
      <p:sp>
        <p:nvSpPr>
          <p:cNvPr id="25" name="TextBox 24">
            <a:extLst>
              <a:ext uri="{FF2B5EF4-FFF2-40B4-BE49-F238E27FC236}">
                <a16:creationId xmlns:a16="http://schemas.microsoft.com/office/drawing/2014/main" id="{C76A778F-74B6-42CD-9F02-6659C5E923D3}"/>
              </a:ext>
            </a:extLst>
          </p:cNvPr>
          <p:cNvSpPr txBox="1"/>
          <p:nvPr/>
        </p:nvSpPr>
        <p:spPr>
          <a:xfrm>
            <a:off x="8751517" y="6046529"/>
            <a:ext cx="3038901" cy="584775"/>
          </a:xfrm>
          <a:prstGeom prst="rect">
            <a:avLst/>
          </a:prstGeom>
          <a:solidFill>
            <a:srgbClr val="92D050"/>
          </a:solidFill>
        </p:spPr>
        <p:txBody>
          <a:bodyPr wrap="square" rtlCol="0">
            <a:spAutoFit/>
          </a:bodyPr>
          <a:lstStyle/>
          <a:p>
            <a:pPr algn="ctr"/>
            <a:r>
              <a:rPr lang="en-CA" sz="1600" dirty="0"/>
              <a:t>Key Lessons: User Acceptance, Legal/Ethical, Implementation</a:t>
            </a:r>
          </a:p>
        </p:txBody>
      </p:sp>
    </p:spTree>
    <p:extLst>
      <p:ext uri="{BB962C8B-B14F-4D97-AF65-F5344CB8AC3E}">
        <p14:creationId xmlns:p14="http://schemas.microsoft.com/office/powerpoint/2010/main" val="16647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par>
                                <p:cTn id="60" presetID="10"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3" grpId="0"/>
      <p:bldP spid="4" grpId="0"/>
      <p:bldP spid="18" grpId="0"/>
      <p:bldP spid="19" grpId="0"/>
      <p:bldP spid="20" grpId="0"/>
      <p:bldP spid="2" grpId="0" animBg="1"/>
      <p:bldP spid="7" grpId="0"/>
      <p:bldP spid="21" grpId="0"/>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4113-1A3B-41D0-94BB-7A10F2A09631}"/>
              </a:ext>
            </a:extLst>
          </p:cNvPr>
          <p:cNvSpPr>
            <a:spLocks noGrp="1"/>
          </p:cNvSpPr>
          <p:nvPr>
            <p:ph type="title"/>
          </p:nvPr>
        </p:nvSpPr>
        <p:spPr>
          <a:xfrm>
            <a:off x="635281" y="76239"/>
            <a:ext cx="3772945" cy="1752268"/>
          </a:xfrm>
        </p:spPr>
        <p:txBody>
          <a:bodyPr vert="horz" lIns="91440" tIns="45720" rIns="91440" bIns="45720" rtlCol="0" anchor="ctr">
            <a:normAutofit/>
          </a:bodyPr>
          <a:lstStyle/>
          <a:p>
            <a:r>
              <a:rPr lang="en-US" sz="2800" kern="1200" dirty="0">
                <a:solidFill>
                  <a:schemeClr val="tx1"/>
                </a:solidFill>
                <a:latin typeface="+mj-lt"/>
                <a:ea typeface="+mj-ea"/>
                <a:cs typeface="+mj-cs"/>
              </a:rPr>
              <a:t>Case Example 1: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Emergency Department Volume Forecasting</a:t>
            </a:r>
          </a:p>
        </p:txBody>
      </p:sp>
      <p:sp>
        <p:nvSpPr>
          <p:cNvPr id="4" name="Content Placeholder 3">
            <a:extLst>
              <a:ext uri="{FF2B5EF4-FFF2-40B4-BE49-F238E27FC236}">
                <a16:creationId xmlns:a16="http://schemas.microsoft.com/office/drawing/2014/main" id="{D9D7423C-E163-4CF9-B766-0667A203D1EF}"/>
              </a:ext>
            </a:extLst>
          </p:cNvPr>
          <p:cNvSpPr>
            <a:spLocks noGrp="1"/>
          </p:cNvSpPr>
          <p:nvPr>
            <p:ph sz="half" idx="2"/>
          </p:nvPr>
        </p:nvSpPr>
        <p:spPr>
          <a:xfrm>
            <a:off x="136071" y="1828507"/>
            <a:ext cx="4272155" cy="4790007"/>
          </a:xfrm>
        </p:spPr>
        <p:txBody>
          <a:bodyPr vert="horz" lIns="91440" tIns="45720" rIns="91440" bIns="45720" rtlCol="0">
            <a:normAutofit fontScale="92500"/>
          </a:bodyPr>
          <a:lstStyle/>
          <a:p>
            <a:pPr lvl="1">
              <a:lnSpc>
                <a:spcPct val="110000"/>
              </a:lnSpc>
            </a:pPr>
            <a:r>
              <a:rPr lang="en-US" sz="2000" dirty="0"/>
              <a:t>Joint initiative between LKS-CHART and ED leadership</a:t>
            </a:r>
          </a:p>
          <a:p>
            <a:pPr lvl="1">
              <a:lnSpc>
                <a:spcPct val="110000"/>
              </a:lnSpc>
            </a:pPr>
            <a:r>
              <a:rPr lang="en-US" sz="2000" dirty="0"/>
              <a:t>Forecast ED volumes to assist in staffing decisions using historical volumes, weather, and city events</a:t>
            </a:r>
          </a:p>
          <a:p>
            <a:pPr lvl="1">
              <a:lnSpc>
                <a:spcPct val="110000"/>
              </a:lnSpc>
            </a:pPr>
            <a:r>
              <a:rPr lang="en-US" sz="2000" dirty="0"/>
              <a:t>6-hour intervals over 3 days, 1 week, 2 week, 4 week, 12 week forecasts; updates daily</a:t>
            </a:r>
          </a:p>
          <a:p>
            <a:pPr lvl="1">
              <a:lnSpc>
                <a:spcPct val="110000"/>
              </a:lnSpc>
            </a:pPr>
            <a:r>
              <a:rPr lang="en-US" sz="2000" dirty="0"/>
              <a:t>Accuracy: 94-96%</a:t>
            </a:r>
          </a:p>
          <a:p>
            <a:pPr lvl="1">
              <a:lnSpc>
                <a:spcPct val="110000"/>
              </a:lnSpc>
            </a:pPr>
            <a:r>
              <a:rPr lang="en-US" sz="2000" dirty="0"/>
              <a:t>Pilot implemented at St. Michael’s Hospital; now implemented at 2 other GTA hospitals; 2 more hospitals pending</a:t>
            </a:r>
          </a:p>
          <a:p>
            <a:endParaRPr lang="en-US" sz="2000" dirty="0"/>
          </a:p>
        </p:txBody>
      </p:sp>
      <p:sp>
        <p:nvSpPr>
          <p:cNvPr id="41" name="Rectangle 1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167A2BE-681E-49B2-8BE4-1A6E1613C9F3}"/>
              </a:ext>
            </a:extLst>
          </p:cNvPr>
          <p:cNvPicPr>
            <a:picLocks noGrp="1" noChangeAspect="1"/>
          </p:cNvPicPr>
          <p:nvPr>
            <p:ph sz="half" idx="1"/>
          </p:nvPr>
        </p:nvPicPr>
        <p:blipFill>
          <a:blip r:embed="rId2"/>
          <a:stretch>
            <a:fillRect/>
          </a:stretch>
        </p:blipFill>
        <p:spPr>
          <a:xfrm>
            <a:off x="5608319" y="1611792"/>
            <a:ext cx="5614835" cy="3481197"/>
          </a:xfrm>
          <a:prstGeom prst="rect">
            <a:avLst/>
          </a:prstGeom>
          <a:effectLst/>
        </p:spPr>
      </p:pic>
    </p:spTree>
    <p:extLst>
      <p:ext uri="{BB962C8B-B14F-4D97-AF65-F5344CB8AC3E}">
        <p14:creationId xmlns:p14="http://schemas.microsoft.com/office/powerpoint/2010/main" val="190789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5E683-D5CB-40F3-AE10-514BA8B04D43}"/>
              </a:ext>
            </a:extLst>
          </p:cNvPr>
          <p:cNvSpPr>
            <a:spLocks noGrp="1"/>
          </p:cNvSpPr>
          <p:nvPr>
            <p:ph type="title"/>
          </p:nvPr>
        </p:nvSpPr>
        <p:spPr>
          <a:xfrm>
            <a:off x="838200" y="293914"/>
            <a:ext cx="10515600" cy="832758"/>
          </a:xfrm>
        </p:spPr>
        <p:txBody>
          <a:bodyPr/>
          <a:lstStyle/>
          <a:p>
            <a:pPr algn="ctr"/>
            <a:r>
              <a:rPr lang="en-CA" dirty="0"/>
              <a:t>Bringing AI To Practice</a:t>
            </a:r>
          </a:p>
        </p:txBody>
      </p:sp>
      <p:pic>
        <p:nvPicPr>
          <p:cNvPr id="7" name="Content Placeholder 4">
            <a:extLst>
              <a:ext uri="{FF2B5EF4-FFF2-40B4-BE49-F238E27FC236}">
                <a16:creationId xmlns:a16="http://schemas.microsoft.com/office/drawing/2014/main" id="{0F91F7C9-9185-47BF-83FB-989AAC0929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4236" y="1398510"/>
            <a:ext cx="7494814" cy="5107180"/>
          </a:xfrm>
        </p:spPr>
      </p:pic>
    </p:spTree>
    <p:extLst>
      <p:ext uri="{BB962C8B-B14F-4D97-AF65-F5344CB8AC3E}">
        <p14:creationId xmlns:p14="http://schemas.microsoft.com/office/powerpoint/2010/main" val="13351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3DFB-82BF-4FF3-B719-0CE6BD3D68F2}"/>
              </a:ext>
            </a:extLst>
          </p:cNvPr>
          <p:cNvSpPr>
            <a:spLocks noGrp="1"/>
          </p:cNvSpPr>
          <p:nvPr>
            <p:ph type="title"/>
          </p:nvPr>
        </p:nvSpPr>
        <p:spPr>
          <a:xfrm>
            <a:off x="838200" y="248556"/>
            <a:ext cx="10515600" cy="864961"/>
          </a:xfrm>
        </p:spPr>
        <p:txBody>
          <a:bodyPr/>
          <a:lstStyle/>
          <a:p>
            <a:pPr algn="ctr"/>
            <a:r>
              <a:rPr lang="en-CA" dirty="0"/>
              <a:t>The Realities….</a:t>
            </a:r>
          </a:p>
        </p:txBody>
      </p:sp>
      <p:sp>
        <p:nvSpPr>
          <p:cNvPr id="3" name="Content Placeholder 2">
            <a:extLst>
              <a:ext uri="{FF2B5EF4-FFF2-40B4-BE49-F238E27FC236}">
                <a16:creationId xmlns:a16="http://schemas.microsoft.com/office/drawing/2014/main" id="{B795CAB6-AD80-42C7-BAF4-B3A75EC8260B}"/>
              </a:ext>
            </a:extLst>
          </p:cNvPr>
          <p:cNvSpPr>
            <a:spLocks noGrp="1"/>
          </p:cNvSpPr>
          <p:nvPr>
            <p:ph idx="1"/>
          </p:nvPr>
        </p:nvSpPr>
        <p:spPr>
          <a:xfrm>
            <a:off x="718457" y="1181100"/>
            <a:ext cx="10678886" cy="5089072"/>
          </a:xfrm>
        </p:spPr>
        <p:txBody>
          <a:bodyPr>
            <a:normAutofit fontScale="92500" lnSpcReduction="10000"/>
          </a:bodyPr>
          <a:lstStyle/>
          <a:p>
            <a:r>
              <a:rPr lang="en-CA" dirty="0"/>
              <a:t>Initial model development</a:t>
            </a:r>
          </a:p>
          <a:p>
            <a:pPr lvl="1"/>
            <a:r>
              <a:rPr lang="en-CA" dirty="0"/>
              <a:t>Awesome – we’re really good at it!</a:t>
            </a:r>
          </a:p>
          <a:p>
            <a:pPr lvl="1"/>
            <a:endParaRPr lang="en-CA" dirty="0"/>
          </a:p>
          <a:p>
            <a:r>
              <a:rPr lang="en-CA" dirty="0"/>
              <a:t>Product development</a:t>
            </a:r>
          </a:p>
          <a:p>
            <a:pPr lvl="1"/>
            <a:r>
              <a:rPr lang="en-CA" dirty="0"/>
              <a:t>Lack of human factors experts, graphics / artists / visualization experts, software developers</a:t>
            </a:r>
          </a:p>
          <a:p>
            <a:pPr lvl="1"/>
            <a:r>
              <a:rPr lang="en-CA" dirty="0"/>
              <a:t>‘Amateur’ strategy: end-user driven interface development… chaos</a:t>
            </a:r>
          </a:p>
          <a:p>
            <a:pPr lvl="1"/>
            <a:r>
              <a:rPr lang="en-CA" dirty="0"/>
              <a:t>Led to patch-work solution</a:t>
            </a:r>
          </a:p>
          <a:p>
            <a:endParaRPr lang="en-CA" dirty="0"/>
          </a:p>
          <a:p>
            <a:r>
              <a:rPr lang="en-CA" dirty="0"/>
              <a:t>Implementation and change management</a:t>
            </a:r>
          </a:p>
          <a:p>
            <a:pPr lvl="1"/>
            <a:r>
              <a:rPr lang="en-CA" dirty="0"/>
              <a:t>Initial process: model ‘handed over’ to ED leadership</a:t>
            </a:r>
          </a:p>
          <a:p>
            <a:pPr lvl="1"/>
            <a:r>
              <a:rPr lang="en-CA" dirty="0"/>
              <a:t>Nobody used it for first month</a:t>
            </a:r>
          </a:p>
          <a:p>
            <a:pPr lvl="1"/>
            <a:r>
              <a:rPr lang="en-CA" dirty="0"/>
              <a:t>Sentinel event drove leadership to push tool use into workflow</a:t>
            </a:r>
          </a:p>
          <a:p>
            <a:pPr lvl="1"/>
            <a:r>
              <a:rPr lang="en-CA" dirty="0"/>
              <a:t>Brought in a designer and considered human experience much more seriously</a:t>
            </a:r>
          </a:p>
          <a:p>
            <a:pPr lvl="1"/>
            <a:endParaRPr lang="en-CA" dirty="0"/>
          </a:p>
        </p:txBody>
      </p:sp>
    </p:spTree>
    <p:extLst>
      <p:ext uri="{BB962C8B-B14F-4D97-AF65-F5344CB8AC3E}">
        <p14:creationId xmlns:p14="http://schemas.microsoft.com/office/powerpoint/2010/main" val="117037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2764" y="1275216"/>
            <a:ext cx="10363200" cy="4984253"/>
          </a:xfrm>
        </p:spPr>
        <p:txBody>
          <a:bodyPr>
            <a:normAutofit/>
          </a:bodyPr>
          <a:lstStyle/>
          <a:p>
            <a:pPr marL="285750" indent="-285750">
              <a:buFont typeface="Arial" panose="020B0604020202020204" pitchFamily="34" charset="0"/>
              <a:buChar char="•"/>
            </a:pPr>
            <a:r>
              <a:rPr lang="en-US" sz="2000" dirty="0"/>
              <a:t>Graph at bottom of the page shows usage statistics - St. Mike’s averages 5-6 views per day</a:t>
            </a:r>
          </a:p>
          <a:p>
            <a:pPr marL="285750" indent="-285750">
              <a:buFont typeface="Arial" panose="020B0604020202020204" pitchFamily="34" charset="0"/>
              <a:buChar char="•"/>
            </a:pPr>
            <a:r>
              <a:rPr lang="en-US" sz="2000" dirty="0"/>
              <a:t>Team uses information to support both staffing and patient flow decision making process </a:t>
            </a:r>
          </a:p>
          <a:p>
            <a:pPr marL="285750" indent="-285750">
              <a:buFont typeface="Arial" panose="020B0604020202020204" pitchFamily="34" charset="0"/>
              <a:buChar char="•"/>
            </a:pPr>
            <a:r>
              <a:rPr lang="en-US" sz="2000" dirty="0"/>
              <a:t>Qualitative feedback has highlighted strength of tool to provide situational awareness – when to replace a sick call; call in an extra ED physician; plan ahead during times of reduced capacity</a:t>
            </a:r>
          </a:p>
          <a:p>
            <a:pPr marL="285750" indent="-285750">
              <a:buFont typeface="Arial" panose="020B0604020202020204" pitchFamily="34" charset="0"/>
              <a:buChar char="•"/>
            </a:pPr>
            <a:r>
              <a:rPr lang="en-US" sz="2000" dirty="0"/>
              <a:t>Quantitative evaluation pending</a:t>
            </a:r>
          </a:p>
        </p:txBody>
      </p:sp>
      <p:sp>
        <p:nvSpPr>
          <p:cNvPr id="4" name="Text Placeholder 3"/>
          <p:cNvSpPr>
            <a:spLocks noGrp="1"/>
          </p:cNvSpPr>
          <p:nvPr>
            <p:ph type="body" sz="quarter" idx="13"/>
          </p:nvPr>
        </p:nvSpPr>
        <p:spPr>
          <a:xfrm>
            <a:off x="1881187" y="94130"/>
            <a:ext cx="3031472" cy="537317"/>
          </a:xfrm>
        </p:spPr>
        <p:txBody>
          <a:bodyPr/>
          <a:lstStyle/>
          <a:p>
            <a:r>
              <a:rPr lang="en-US" sz="2000" b="1" dirty="0"/>
              <a:t>Current Uptake </a:t>
            </a:r>
          </a:p>
        </p:txBody>
      </p:sp>
      <p:graphicFrame>
        <p:nvGraphicFramePr>
          <p:cNvPr id="6" name="Chart 5"/>
          <p:cNvGraphicFramePr>
            <a:graphicFrameLocks/>
          </p:cNvGraphicFramePr>
          <p:nvPr>
            <p:extLst>
              <p:ext uri="{D42A27DB-BD31-4B8C-83A1-F6EECF244321}">
                <p14:modId xmlns:p14="http://schemas.microsoft.com/office/powerpoint/2010/main" val="3216819405"/>
              </p:ext>
            </p:extLst>
          </p:nvPr>
        </p:nvGraphicFramePr>
        <p:xfrm>
          <a:off x="3524250" y="3429000"/>
          <a:ext cx="51435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9039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140A-D60F-4AB2-9975-F0AB34E18B79}"/>
              </a:ext>
            </a:extLst>
          </p:cNvPr>
          <p:cNvSpPr>
            <a:spLocks noGrp="1"/>
          </p:cNvSpPr>
          <p:nvPr>
            <p:ph type="title"/>
          </p:nvPr>
        </p:nvSpPr>
        <p:spPr>
          <a:xfrm>
            <a:off x="838200" y="241110"/>
            <a:ext cx="10515600" cy="814317"/>
          </a:xfrm>
        </p:spPr>
        <p:txBody>
          <a:bodyPr>
            <a:normAutofit/>
          </a:bodyPr>
          <a:lstStyle/>
          <a:p>
            <a:pPr algn="ctr"/>
            <a:r>
              <a:rPr lang="en-CA" dirty="0"/>
              <a:t>The Data and Analytics Revolution</a:t>
            </a:r>
          </a:p>
        </p:txBody>
      </p:sp>
      <p:pic>
        <p:nvPicPr>
          <p:cNvPr id="4" name="Picture 3">
            <a:extLst>
              <a:ext uri="{FF2B5EF4-FFF2-40B4-BE49-F238E27FC236}">
                <a16:creationId xmlns:a16="http://schemas.microsoft.com/office/drawing/2014/main" id="{8C60F142-A0CC-4BFF-B25B-D5D5C99E83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876" y="4750400"/>
            <a:ext cx="4334122" cy="1580148"/>
          </a:xfrm>
          <a:prstGeom prst="rect">
            <a:avLst/>
          </a:prstGeom>
        </p:spPr>
      </p:pic>
      <p:pic>
        <p:nvPicPr>
          <p:cNvPr id="1029" name="Picture 5" descr="Image result for airbnb">
            <a:hlinkClick r:id="rId3"/>
            <a:extLst>
              <a:ext uri="{FF2B5EF4-FFF2-40B4-BE49-F238E27FC236}">
                <a16:creationId xmlns:a16="http://schemas.microsoft.com/office/drawing/2014/main" id="{CF23C891-C73C-4BF3-8302-802FBA2F5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0038" y="3870976"/>
            <a:ext cx="2668431" cy="2668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2173" y="1137313"/>
            <a:ext cx="5293314" cy="2955434"/>
          </a:xfrm>
          <a:prstGeom prst="rect">
            <a:avLst/>
          </a:prstGeom>
        </p:spPr>
      </p:pic>
      <p:pic>
        <p:nvPicPr>
          <p:cNvPr id="4098" name="Picture 2" descr="Image result for uber">
            <a:extLst>
              <a:ext uri="{FF2B5EF4-FFF2-40B4-BE49-F238E27FC236}">
                <a16:creationId xmlns:a16="http://schemas.microsoft.com/office/drawing/2014/main" id="{77FF7DA9-BE37-4DAD-B5AC-C5C109391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073" y="1682255"/>
            <a:ext cx="1865549" cy="18655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4BEE84-3DE9-4115-B16D-760645C79BEC}"/>
              </a:ext>
            </a:extLst>
          </p:cNvPr>
          <p:cNvSpPr/>
          <p:nvPr/>
        </p:nvSpPr>
        <p:spPr>
          <a:xfrm rot="20451346">
            <a:off x="699860" y="3049221"/>
            <a:ext cx="10478126" cy="923330"/>
          </a:xfrm>
          <a:prstGeom prst="rect">
            <a:avLst/>
          </a:prstGeom>
        </p:spPr>
        <p:style>
          <a:lnRef idx="1">
            <a:schemeClr val="accent5"/>
          </a:lnRef>
          <a:fillRef idx="3">
            <a:schemeClr val="accent5"/>
          </a:fillRef>
          <a:effectRef idx="2">
            <a:schemeClr val="accent5"/>
          </a:effectRef>
          <a:fontRef idx="minor">
            <a:schemeClr val="lt1"/>
          </a:fontRef>
        </p:style>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Technology and Artificial Intelligence</a:t>
            </a:r>
          </a:p>
        </p:txBody>
      </p:sp>
    </p:spTree>
    <p:extLst>
      <p:ext uri="{BB962C8B-B14F-4D97-AF65-F5344CB8AC3E}">
        <p14:creationId xmlns:p14="http://schemas.microsoft.com/office/powerpoint/2010/main" val="1028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4113-1A3B-41D0-94BB-7A10F2A09631}"/>
              </a:ext>
            </a:extLst>
          </p:cNvPr>
          <p:cNvSpPr>
            <a:spLocks noGrp="1"/>
          </p:cNvSpPr>
          <p:nvPr>
            <p:ph type="title"/>
          </p:nvPr>
        </p:nvSpPr>
        <p:spPr>
          <a:xfrm>
            <a:off x="838200" y="365126"/>
            <a:ext cx="10515600" cy="903120"/>
          </a:xfrm>
        </p:spPr>
        <p:txBody>
          <a:bodyPr>
            <a:normAutofit fontScale="90000"/>
          </a:bodyPr>
          <a:lstStyle/>
          <a:p>
            <a:pPr algn="ctr"/>
            <a:r>
              <a:rPr lang="en-CA" sz="3600" dirty="0"/>
              <a:t>Case Example 2: </a:t>
            </a:r>
            <a:r>
              <a:rPr lang="en-CA" sz="3600" dirty="0" err="1"/>
              <a:t>CHARTwatch</a:t>
            </a:r>
            <a:br>
              <a:rPr lang="en-CA" sz="3600" dirty="0"/>
            </a:br>
            <a:endParaRPr lang="en-CA" sz="3600" dirty="0"/>
          </a:p>
        </p:txBody>
      </p:sp>
      <p:sp>
        <p:nvSpPr>
          <p:cNvPr id="4" name="Content Placeholder 3">
            <a:extLst>
              <a:ext uri="{FF2B5EF4-FFF2-40B4-BE49-F238E27FC236}">
                <a16:creationId xmlns:a16="http://schemas.microsoft.com/office/drawing/2014/main" id="{D9D7423C-E163-4CF9-B766-0667A203D1EF}"/>
              </a:ext>
            </a:extLst>
          </p:cNvPr>
          <p:cNvSpPr>
            <a:spLocks noGrp="1"/>
          </p:cNvSpPr>
          <p:nvPr>
            <p:ph sz="half" idx="2"/>
          </p:nvPr>
        </p:nvSpPr>
        <p:spPr>
          <a:xfrm>
            <a:off x="5970815" y="1650370"/>
            <a:ext cx="6150427" cy="4864162"/>
          </a:xfrm>
        </p:spPr>
        <p:txBody>
          <a:bodyPr>
            <a:normAutofit fontScale="92500" lnSpcReduction="20000"/>
          </a:bodyPr>
          <a:lstStyle/>
          <a:p>
            <a:pPr lvl="1">
              <a:lnSpc>
                <a:spcPct val="120000"/>
              </a:lnSpc>
            </a:pPr>
            <a:r>
              <a:rPr lang="en-CA" dirty="0"/>
              <a:t>Joint initiative between LKS-CHART and GIM clinicians and leadership</a:t>
            </a:r>
          </a:p>
          <a:p>
            <a:pPr lvl="1">
              <a:lnSpc>
                <a:spcPct val="120000"/>
              </a:lnSpc>
            </a:pPr>
            <a:r>
              <a:rPr lang="en-CA" dirty="0"/>
              <a:t>1/13 GIM patients die or go to the ICU</a:t>
            </a:r>
          </a:p>
          <a:p>
            <a:pPr lvl="1">
              <a:lnSpc>
                <a:spcPct val="120000"/>
              </a:lnSpc>
            </a:pPr>
            <a:r>
              <a:rPr lang="en-CA" dirty="0"/>
              <a:t>Deep learning model routinely ingests data to predict transfer to ICU or death</a:t>
            </a:r>
          </a:p>
          <a:p>
            <a:pPr lvl="2">
              <a:lnSpc>
                <a:spcPct val="120000"/>
              </a:lnSpc>
            </a:pPr>
            <a:r>
              <a:rPr lang="en-CA" dirty="0"/>
              <a:t>Labs, orders, medications, vitals, text notes, </a:t>
            </a:r>
            <a:r>
              <a:rPr lang="en-CA" dirty="0" err="1"/>
              <a:t>etc</a:t>
            </a:r>
            <a:endParaRPr lang="en-CA" dirty="0"/>
          </a:p>
          <a:p>
            <a:pPr lvl="2">
              <a:lnSpc>
                <a:spcPct val="120000"/>
              </a:lnSpc>
            </a:pPr>
            <a:r>
              <a:rPr lang="en-CA" dirty="0"/>
              <a:t>&gt; 800 variables </a:t>
            </a:r>
            <a:r>
              <a:rPr lang="en-CA"/>
              <a:t>considered in model</a:t>
            </a:r>
            <a:endParaRPr lang="en-CA" dirty="0"/>
          </a:p>
          <a:p>
            <a:pPr lvl="1">
              <a:lnSpc>
                <a:spcPct val="120000"/>
              </a:lnSpc>
            </a:pPr>
            <a:r>
              <a:rPr lang="en-CA" dirty="0"/>
              <a:t>Model trained and tested on about 20,000 GIM patients at SMH</a:t>
            </a:r>
          </a:p>
          <a:p>
            <a:pPr lvl="1">
              <a:lnSpc>
                <a:spcPct val="120000"/>
              </a:lnSpc>
            </a:pPr>
            <a:r>
              <a:rPr lang="en-CA" dirty="0"/>
              <a:t>Model performance</a:t>
            </a:r>
          </a:p>
          <a:p>
            <a:pPr lvl="2">
              <a:lnSpc>
                <a:spcPct val="120000"/>
              </a:lnSpc>
            </a:pPr>
            <a:r>
              <a:rPr lang="en-CA" dirty="0"/>
              <a:t>Overall accuracy &gt; 98%</a:t>
            </a:r>
          </a:p>
          <a:p>
            <a:pPr lvl="1">
              <a:lnSpc>
                <a:spcPct val="120000"/>
              </a:lnSpc>
            </a:pPr>
            <a:r>
              <a:rPr lang="en-CA" dirty="0"/>
              <a:t>Pilot ‘silent’ implementation: November 2019</a:t>
            </a:r>
          </a:p>
          <a:p>
            <a:endParaRPr lang="en-CA" dirty="0"/>
          </a:p>
        </p:txBody>
      </p:sp>
      <p:pic>
        <p:nvPicPr>
          <p:cNvPr id="5" name="Content Placeholder 4">
            <a:extLst>
              <a:ext uri="{FF2B5EF4-FFF2-40B4-BE49-F238E27FC236}">
                <a16:creationId xmlns:a16="http://schemas.microsoft.com/office/drawing/2014/main" id="{A573C480-8206-4553-9AD1-2193921AAD4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92034" y="3203807"/>
            <a:ext cx="3173185" cy="2115458"/>
          </a:xfrm>
          <a:prstGeom prst="rect">
            <a:avLst/>
          </a:prstGeom>
        </p:spPr>
      </p:pic>
      <p:pic>
        <p:nvPicPr>
          <p:cNvPr id="6" name="Picture 5">
            <a:extLst>
              <a:ext uri="{FF2B5EF4-FFF2-40B4-BE49-F238E27FC236}">
                <a16:creationId xmlns:a16="http://schemas.microsoft.com/office/drawing/2014/main" id="{B1EC4C5A-1F78-410E-9B3D-6D6E80404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091" y="1745768"/>
            <a:ext cx="712325" cy="712325"/>
          </a:xfrm>
          <a:prstGeom prst="rect">
            <a:avLst/>
          </a:prstGeom>
        </p:spPr>
      </p:pic>
      <p:pic>
        <p:nvPicPr>
          <p:cNvPr id="7" name="Picture 6">
            <a:extLst>
              <a:ext uri="{FF2B5EF4-FFF2-40B4-BE49-F238E27FC236}">
                <a16:creationId xmlns:a16="http://schemas.microsoft.com/office/drawing/2014/main" id="{030B13D3-142C-47FD-8877-5380397C6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434" y="1859734"/>
            <a:ext cx="862328" cy="484394"/>
          </a:xfrm>
          <a:prstGeom prst="rect">
            <a:avLst/>
          </a:prstGeom>
        </p:spPr>
      </p:pic>
      <p:pic>
        <p:nvPicPr>
          <p:cNvPr id="9" name="Picture 8">
            <a:extLst>
              <a:ext uri="{FF2B5EF4-FFF2-40B4-BE49-F238E27FC236}">
                <a16:creationId xmlns:a16="http://schemas.microsoft.com/office/drawing/2014/main" id="{138947CF-9894-45F0-A27C-51DA0A0ACC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2750" y="1721695"/>
            <a:ext cx="1140705" cy="760470"/>
          </a:xfrm>
          <a:prstGeom prst="rect">
            <a:avLst/>
          </a:prstGeom>
        </p:spPr>
      </p:pic>
      <p:pic>
        <p:nvPicPr>
          <p:cNvPr id="10" name="Picture 9">
            <a:extLst>
              <a:ext uri="{FF2B5EF4-FFF2-40B4-BE49-F238E27FC236}">
                <a16:creationId xmlns:a16="http://schemas.microsoft.com/office/drawing/2014/main" id="{ACC5B061-F54F-4EA0-9DB6-B47B25BDBE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770" y="1650370"/>
            <a:ext cx="1216532" cy="903120"/>
          </a:xfrm>
          <a:prstGeom prst="rect">
            <a:avLst/>
          </a:prstGeom>
        </p:spPr>
      </p:pic>
      <p:pic>
        <p:nvPicPr>
          <p:cNvPr id="11" name="Picture 10">
            <a:extLst>
              <a:ext uri="{FF2B5EF4-FFF2-40B4-BE49-F238E27FC236}">
                <a16:creationId xmlns:a16="http://schemas.microsoft.com/office/drawing/2014/main" id="{6B83D98D-8963-4AF7-B5CD-8C574E62D2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987" y="1821285"/>
            <a:ext cx="904054" cy="601607"/>
          </a:xfrm>
          <a:prstGeom prst="rect">
            <a:avLst/>
          </a:prstGeom>
        </p:spPr>
      </p:pic>
      <p:sp>
        <p:nvSpPr>
          <p:cNvPr id="12" name="Arrow: Down 11">
            <a:extLst>
              <a:ext uri="{FF2B5EF4-FFF2-40B4-BE49-F238E27FC236}">
                <a16:creationId xmlns:a16="http://schemas.microsoft.com/office/drawing/2014/main" id="{F05635D0-A9F0-4D10-8457-69E77FAFC457}"/>
              </a:ext>
            </a:extLst>
          </p:cNvPr>
          <p:cNvSpPr/>
          <p:nvPr/>
        </p:nvSpPr>
        <p:spPr>
          <a:xfrm>
            <a:off x="2958192" y="2553490"/>
            <a:ext cx="440871" cy="578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E696A9DA-FDA8-4E18-B7C7-3E127D9FA9A0}"/>
              </a:ext>
            </a:extLst>
          </p:cNvPr>
          <p:cNvSpPr txBox="1"/>
          <p:nvPr/>
        </p:nvSpPr>
        <p:spPr>
          <a:xfrm>
            <a:off x="838200" y="6064979"/>
            <a:ext cx="4963886" cy="369332"/>
          </a:xfrm>
          <a:prstGeom prst="rect">
            <a:avLst/>
          </a:prstGeom>
          <a:noFill/>
        </p:spPr>
        <p:txBody>
          <a:bodyPr wrap="square" rtlCol="0">
            <a:spAutoFit/>
          </a:bodyPr>
          <a:lstStyle/>
          <a:p>
            <a:r>
              <a:rPr lang="en-CA" dirty="0">
                <a:solidFill>
                  <a:srgbClr val="FF0000"/>
                </a:solidFill>
              </a:rPr>
              <a:t>Prediction 24 in Advance: ICU Transfer or Death</a:t>
            </a:r>
          </a:p>
        </p:txBody>
      </p:sp>
      <p:sp>
        <p:nvSpPr>
          <p:cNvPr id="14" name="Arrow: Down 13">
            <a:extLst>
              <a:ext uri="{FF2B5EF4-FFF2-40B4-BE49-F238E27FC236}">
                <a16:creationId xmlns:a16="http://schemas.microsoft.com/office/drawing/2014/main" id="{EC03E120-C8E3-400F-AEE4-7D2706468CB4}"/>
              </a:ext>
            </a:extLst>
          </p:cNvPr>
          <p:cNvSpPr/>
          <p:nvPr/>
        </p:nvSpPr>
        <p:spPr>
          <a:xfrm>
            <a:off x="2890158" y="5425832"/>
            <a:ext cx="440871" cy="5789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05407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E1816-A109-42E3-A27E-535E0CC93E6B}"/>
              </a:ext>
            </a:extLst>
          </p:cNvPr>
          <p:cNvSpPr>
            <a:spLocks noGrp="1"/>
          </p:cNvSpPr>
          <p:nvPr>
            <p:ph type="title"/>
          </p:nvPr>
        </p:nvSpPr>
        <p:spPr>
          <a:xfrm>
            <a:off x="838200" y="365130"/>
            <a:ext cx="10515600" cy="863170"/>
          </a:xfrm>
        </p:spPr>
        <p:txBody>
          <a:bodyPr>
            <a:normAutofit/>
          </a:bodyPr>
          <a:lstStyle/>
          <a:p>
            <a:pPr algn="ctr"/>
            <a:r>
              <a:rPr lang="en-CA" sz="3600" dirty="0"/>
              <a:t>The Realities</a:t>
            </a:r>
          </a:p>
        </p:txBody>
      </p:sp>
      <p:pic>
        <p:nvPicPr>
          <p:cNvPr id="8" name="Content Placeholder 7">
            <a:extLst>
              <a:ext uri="{FF2B5EF4-FFF2-40B4-BE49-F238E27FC236}">
                <a16:creationId xmlns:a16="http://schemas.microsoft.com/office/drawing/2014/main" id="{CB4476B0-4A52-48DF-AA72-C62A38C8B3F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6938" y="1890159"/>
            <a:ext cx="5070644" cy="3549452"/>
          </a:xfrm>
        </p:spPr>
      </p:pic>
      <p:pic>
        <p:nvPicPr>
          <p:cNvPr id="6" name="Content Placeholder 5">
            <a:extLst>
              <a:ext uri="{FF2B5EF4-FFF2-40B4-BE49-F238E27FC236}">
                <a16:creationId xmlns:a16="http://schemas.microsoft.com/office/drawing/2014/main" id="{961B3643-F293-4E30-8EE4-597E084F7C1B}"/>
              </a:ext>
            </a:extLst>
          </p:cNvPr>
          <p:cNvPicPr>
            <a:picLocks noGrp="1" noChangeAspect="1"/>
          </p:cNvPicPr>
          <p:nvPr>
            <p:ph sz="half" idx="2"/>
          </p:nvPr>
        </p:nvPicPr>
        <p:blipFill>
          <a:blip r:embed="rId3"/>
          <a:stretch>
            <a:fillRect/>
          </a:stretch>
        </p:blipFill>
        <p:spPr>
          <a:xfrm>
            <a:off x="6282446" y="1494981"/>
            <a:ext cx="4644861" cy="4637860"/>
          </a:xfrm>
          <a:prstGeom prst="rect">
            <a:avLst/>
          </a:prstGeom>
        </p:spPr>
      </p:pic>
    </p:spTree>
    <p:extLst>
      <p:ext uri="{BB962C8B-B14F-4D97-AF65-F5344CB8AC3E}">
        <p14:creationId xmlns:p14="http://schemas.microsoft.com/office/powerpoint/2010/main" val="27546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3DFB-82BF-4FF3-B719-0CE6BD3D68F2}"/>
              </a:ext>
            </a:extLst>
          </p:cNvPr>
          <p:cNvSpPr>
            <a:spLocks noGrp="1"/>
          </p:cNvSpPr>
          <p:nvPr>
            <p:ph type="title"/>
          </p:nvPr>
        </p:nvSpPr>
        <p:spPr>
          <a:xfrm>
            <a:off x="838200" y="248556"/>
            <a:ext cx="10515600" cy="796473"/>
          </a:xfrm>
        </p:spPr>
        <p:txBody>
          <a:bodyPr/>
          <a:lstStyle/>
          <a:p>
            <a:pPr algn="ctr"/>
            <a:r>
              <a:rPr lang="en-CA" dirty="0"/>
              <a:t>The Realities</a:t>
            </a:r>
          </a:p>
        </p:txBody>
      </p:sp>
      <p:sp>
        <p:nvSpPr>
          <p:cNvPr id="3" name="Content Placeholder 2">
            <a:extLst>
              <a:ext uri="{FF2B5EF4-FFF2-40B4-BE49-F238E27FC236}">
                <a16:creationId xmlns:a16="http://schemas.microsoft.com/office/drawing/2014/main" id="{B795CAB6-AD80-42C7-BAF4-B3A75EC8260B}"/>
              </a:ext>
            </a:extLst>
          </p:cNvPr>
          <p:cNvSpPr>
            <a:spLocks noGrp="1"/>
          </p:cNvSpPr>
          <p:nvPr>
            <p:ph idx="1"/>
          </p:nvPr>
        </p:nvSpPr>
        <p:spPr>
          <a:xfrm>
            <a:off x="674913" y="1230085"/>
            <a:ext cx="11114315" cy="5089072"/>
          </a:xfrm>
        </p:spPr>
        <p:txBody>
          <a:bodyPr>
            <a:normAutofit fontScale="92500"/>
          </a:bodyPr>
          <a:lstStyle/>
          <a:p>
            <a:r>
              <a:rPr lang="en-CA" dirty="0"/>
              <a:t>Unintended consequences – need for rigorous evaluation</a:t>
            </a:r>
          </a:p>
          <a:p>
            <a:pPr lvl="1"/>
            <a:r>
              <a:rPr lang="en-CA" dirty="0"/>
              <a:t>Increased use of ICU, increased mortality, alarm fatigue</a:t>
            </a:r>
          </a:p>
          <a:p>
            <a:endParaRPr lang="en-CA" dirty="0"/>
          </a:p>
          <a:p>
            <a:r>
              <a:rPr lang="en-CA" dirty="0"/>
              <a:t>Balancing performance with workflow</a:t>
            </a:r>
          </a:p>
          <a:p>
            <a:pPr lvl="1"/>
            <a:r>
              <a:rPr lang="en-CA" dirty="0"/>
              <a:t>Alarm frequency, sensitivity vs positive predictive value</a:t>
            </a:r>
          </a:p>
          <a:p>
            <a:pPr lvl="1"/>
            <a:r>
              <a:rPr lang="en-CA" dirty="0"/>
              <a:t>Activate paging system vs dashboard presentation vs email</a:t>
            </a:r>
          </a:p>
          <a:p>
            <a:pPr marL="457200" lvl="1" indent="0">
              <a:buNone/>
            </a:pPr>
            <a:endParaRPr lang="en-CA" dirty="0"/>
          </a:p>
          <a:p>
            <a:r>
              <a:rPr lang="en-CA" dirty="0"/>
              <a:t>Privacy and transparency </a:t>
            </a:r>
          </a:p>
          <a:p>
            <a:pPr lvl="1"/>
            <a:r>
              <a:rPr lang="en-CA" dirty="0"/>
              <a:t>Notify the clinical team, patient, caregivers, all of the above? </a:t>
            </a:r>
          </a:p>
          <a:p>
            <a:endParaRPr lang="en-CA" dirty="0"/>
          </a:p>
          <a:p>
            <a:r>
              <a:rPr lang="en-CA" dirty="0"/>
              <a:t>Ethical and legal issues</a:t>
            </a:r>
          </a:p>
          <a:p>
            <a:pPr lvl="1"/>
            <a:r>
              <a:rPr lang="en-CA" dirty="0"/>
              <a:t>What happens when the clinician doesn’t agree with the AI prediction and someone dies?</a:t>
            </a:r>
          </a:p>
        </p:txBody>
      </p:sp>
    </p:spTree>
    <p:extLst>
      <p:ext uri="{BB962C8B-B14F-4D97-AF65-F5344CB8AC3E}">
        <p14:creationId xmlns:p14="http://schemas.microsoft.com/office/powerpoint/2010/main" val="2910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A02-D07F-4801-94C7-65D8C53D8CF7}"/>
              </a:ext>
            </a:extLst>
          </p:cNvPr>
          <p:cNvSpPr>
            <a:spLocks noGrp="1"/>
          </p:cNvSpPr>
          <p:nvPr>
            <p:ph type="title"/>
          </p:nvPr>
        </p:nvSpPr>
        <p:spPr>
          <a:xfrm>
            <a:off x="838200" y="365126"/>
            <a:ext cx="10515600" cy="1022804"/>
          </a:xfrm>
        </p:spPr>
        <p:txBody>
          <a:bodyPr/>
          <a:lstStyle/>
          <a:p>
            <a:pPr algn="ctr"/>
            <a:r>
              <a:rPr lang="en-CA" dirty="0"/>
              <a:t>The Learnings</a:t>
            </a:r>
          </a:p>
        </p:txBody>
      </p:sp>
      <p:sp>
        <p:nvSpPr>
          <p:cNvPr id="4" name="Rectangle: Rounded Corners 3">
            <a:extLst>
              <a:ext uri="{FF2B5EF4-FFF2-40B4-BE49-F238E27FC236}">
                <a16:creationId xmlns:a16="http://schemas.microsoft.com/office/drawing/2014/main" id="{4A20FFD8-2AB3-4A73-A385-23AC20E4936A}"/>
              </a:ext>
            </a:extLst>
          </p:cNvPr>
          <p:cNvSpPr/>
          <p:nvPr/>
        </p:nvSpPr>
        <p:spPr>
          <a:xfrm>
            <a:off x="278683" y="2148547"/>
            <a:ext cx="3531316" cy="2303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AI Development</a:t>
            </a:r>
          </a:p>
          <a:p>
            <a:pPr algn="ctr"/>
            <a:endParaRPr lang="en-CA" dirty="0"/>
          </a:p>
          <a:p>
            <a:pPr algn="ctr"/>
            <a:endParaRPr lang="en-CA" dirty="0"/>
          </a:p>
          <a:p>
            <a:pPr algn="ctr"/>
            <a:r>
              <a:rPr lang="en-CA" sz="1200" dirty="0"/>
              <a:t>Data Scientists</a:t>
            </a:r>
          </a:p>
          <a:p>
            <a:pPr algn="ctr"/>
            <a:r>
              <a:rPr lang="en-CA" sz="1200" dirty="0"/>
              <a:t>Project Managers</a:t>
            </a:r>
          </a:p>
          <a:p>
            <a:pPr algn="ctr"/>
            <a:r>
              <a:rPr lang="en-CA" sz="1200" dirty="0"/>
              <a:t>Clinicians</a:t>
            </a:r>
          </a:p>
          <a:p>
            <a:pPr algn="ctr"/>
            <a:r>
              <a:rPr lang="en-CA" sz="1200" dirty="0"/>
              <a:t>Management Leadership</a:t>
            </a:r>
          </a:p>
        </p:txBody>
      </p:sp>
      <p:sp>
        <p:nvSpPr>
          <p:cNvPr id="5" name="Rectangle: Rounded Corners 4">
            <a:extLst>
              <a:ext uri="{FF2B5EF4-FFF2-40B4-BE49-F238E27FC236}">
                <a16:creationId xmlns:a16="http://schemas.microsoft.com/office/drawing/2014/main" id="{28C59957-8EBE-46DE-AD91-ACD09B9081BA}"/>
              </a:ext>
            </a:extLst>
          </p:cNvPr>
          <p:cNvSpPr/>
          <p:nvPr/>
        </p:nvSpPr>
        <p:spPr>
          <a:xfrm>
            <a:off x="4420291" y="2148547"/>
            <a:ext cx="3531315" cy="2303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700" dirty="0"/>
              <a:t>Product Development and Maintenance</a:t>
            </a:r>
          </a:p>
          <a:p>
            <a:pPr algn="ctr"/>
            <a:endParaRPr lang="en-CA" dirty="0"/>
          </a:p>
          <a:p>
            <a:pPr algn="ctr"/>
            <a:r>
              <a:rPr lang="en-CA" sz="1200" dirty="0"/>
              <a:t>Human Factors Experts</a:t>
            </a:r>
          </a:p>
          <a:p>
            <a:pPr algn="ctr"/>
            <a:r>
              <a:rPr lang="en-CA" sz="1200" dirty="0"/>
              <a:t>Graphics Designers / Visualization Experts</a:t>
            </a:r>
          </a:p>
          <a:p>
            <a:pPr algn="ctr"/>
            <a:r>
              <a:rPr lang="en-CA" sz="1200" dirty="0"/>
              <a:t>Data Engineers / Integration Experts</a:t>
            </a:r>
          </a:p>
          <a:p>
            <a:pPr algn="ctr"/>
            <a:r>
              <a:rPr lang="en-CA" sz="1200" dirty="0"/>
              <a:t>Software Developers</a:t>
            </a:r>
          </a:p>
        </p:txBody>
      </p:sp>
      <p:sp>
        <p:nvSpPr>
          <p:cNvPr id="6" name="Rectangle: Rounded Corners 5">
            <a:extLst>
              <a:ext uri="{FF2B5EF4-FFF2-40B4-BE49-F238E27FC236}">
                <a16:creationId xmlns:a16="http://schemas.microsoft.com/office/drawing/2014/main" id="{9582E2CF-DAB3-4230-ACB9-ED35E175251A}"/>
              </a:ext>
            </a:extLst>
          </p:cNvPr>
          <p:cNvSpPr/>
          <p:nvPr/>
        </p:nvSpPr>
        <p:spPr>
          <a:xfrm>
            <a:off x="8486590" y="2148547"/>
            <a:ext cx="3531314" cy="2303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Implementation, Change Management, and Evaluation</a:t>
            </a:r>
          </a:p>
          <a:p>
            <a:pPr algn="ctr"/>
            <a:endParaRPr lang="en-CA" sz="1200" dirty="0"/>
          </a:p>
          <a:p>
            <a:pPr algn="ctr"/>
            <a:r>
              <a:rPr lang="en-CA" sz="1200" dirty="0"/>
              <a:t>End-User Buy-In</a:t>
            </a:r>
          </a:p>
          <a:p>
            <a:pPr algn="ctr"/>
            <a:r>
              <a:rPr lang="en-CA" sz="1200" dirty="0"/>
              <a:t>Change / Project Managers</a:t>
            </a:r>
          </a:p>
          <a:p>
            <a:pPr algn="ctr"/>
            <a:r>
              <a:rPr lang="en-CA" sz="1200" dirty="0"/>
              <a:t>Evaluation Teams</a:t>
            </a:r>
          </a:p>
        </p:txBody>
      </p:sp>
      <p:sp>
        <p:nvSpPr>
          <p:cNvPr id="7" name="Arrow: Left-Right 6">
            <a:extLst>
              <a:ext uri="{FF2B5EF4-FFF2-40B4-BE49-F238E27FC236}">
                <a16:creationId xmlns:a16="http://schemas.microsoft.com/office/drawing/2014/main" id="{F1F95115-B5A4-4839-B275-4EDB0F727AAC}"/>
              </a:ext>
            </a:extLst>
          </p:cNvPr>
          <p:cNvSpPr/>
          <p:nvPr/>
        </p:nvSpPr>
        <p:spPr>
          <a:xfrm>
            <a:off x="3809999" y="3113791"/>
            <a:ext cx="603464" cy="315209"/>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Left-Right 7">
            <a:extLst>
              <a:ext uri="{FF2B5EF4-FFF2-40B4-BE49-F238E27FC236}">
                <a16:creationId xmlns:a16="http://schemas.microsoft.com/office/drawing/2014/main" id="{1EECD6A8-2CE3-4A23-BFEF-E1B2F17CD631}"/>
              </a:ext>
            </a:extLst>
          </p:cNvPr>
          <p:cNvSpPr/>
          <p:nvPr/>
        </p:nvSpPr>
        <p:spPr>
          <a:xfrm>
            <a:off x="7951606" y="3113791"/>
            <a:ext cx="534984" cy="291178"/>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E838C5F5-2C56-4EB7-B0D4-FF3042DA01E0}"/>
              </a:ext>
            </a:extLst>
          </p:cNvPr>
          <p:cNvSpPr txBox="1"/>
          <p:nvPr/>
        </p:nvSpPr>
        <p:spPr>
          <a:xfrm>
            <a:off x="1241183" y="5417502"/>
            <a:ext cx="9889530" cy="400110"/>
          </a:xfrm>
          <a:prstGeom prst="rect">
            <a:avLst/>
          </a:prstGeom>
          <a:noFill/>
        </p:spPr>
        <p:txBody>
          <a:bodyPr wrap="square" rtlCol="0">
            <a:spAutoFit/>
          </a:bodyPr>
          <a:lstStyle/>
          <a:p>
            <a:pPr algn="ctr"/>
            <a:r>
              <a:rPr lang="en-CA" sz="2000" dirty="0"/>
              <a:t>Developing and Implementing AI Solutions May Require A Major Investment and Culture Shift </a:t>
            </a:r>
          </a:p>
        </p:txBody>
      </p:sp>
    </p:spTree>
    <p:extLst>
      <p:ext uri="{BB962C8B-B14F-4D97-AF65-F5344CB8AC3E}">
        <p14:creationId xmlns:p14="http://schemas.microsoft.com/office/powerpoint/2010/main" val="2554188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72E9-F30B-4D66-BA09-1EB73571F7F8}"/>
              </a:ext>
            </a:extLst>
          </p:cNvPr>
          <p:cNvSpPr>
            <a:spLocks noGrp="1"/>
          </p:cNvSpPr>
          <p:nvPr>
            <p:ph type="title"/>
          </p:nvPr>
        </p:nvSpPr>
        <p:spPr>
          <a:xfrm>
            <a:off x="838200" y="185511"/>
            <a:ext cx="10515600" cy="843188"/>
          </a:xfrm>
        </p:spPr>
        <p:txBody>
          <a:bodyPr>
            <a:normAutofit fontScale="90000"/>
          </a:bodyPr>
          <a:lstStyle/>
          <a:p>
            <a:pPr algn="ctr"/>
            <a:r>
              <a:rPr lang="en-CA" dirty="0"/>
              <a:t>Key Learnings for Clinicians and Administrators</a:t>
            </a:r>
          </a:p>
        </p:txBody>
      </p:sp>
      <p:sp>
        <p:nvSpPr>
          <p:cNvPr id="3" name="Content Placeholder 2">
            <a:extLst>
              <a:ext uri="{FF2B5EF4-FFF2-40B4-BE49-F238E27FC236}">
                <a16:creationId xmlns:a16="http://schemas.microsoft.com/office/drawing/2014/main" id="{6679DAEE-14FA-4548-9811-128041BBF0B3}"/>
              </a:ext>
            </a:extLst>
          </p:cNvPr>
          <p:cNvSpPr>
            <a:spLocks noGrp="1"/>
          </p:cNvSpPr>
          <p:nvPr>
            <p:ph idx="1"/>
          </p:nvPr>
        </p:nvSpPr>
        <p:spPr>
          <a:xfrm>
            <a:off x="381001" y="1208314"/>
            <a:ext cx="11549742" cy="5328557"/>
          </a:xfrm>
        </p:spPr>
        <p:txBody>
          <a:bodyPr>
            <a:normAutofit fontScale="77500" lnSpcReduction="20000"/>
          </a:bodyPr>
          <a:lstStyle/>
          <a:p>
            <a:pPr>
              <a:lnSpc>
                <a:spcPct val="120000"/>
              </a:lnSpc>
            </a:pPr>
            <a:r>
              <a:rPr lang="en-CA" dirty="0"/>
              <a:t>Not everything needs to be addressed with ‘AI’ </a:t>
            </a:r>
          </a:p>
          <a:p>
            <a:pPr lvl="1">
              <a:lnSpc>
                <a:spcPct val="120000"/>
              </a:lnSpc>
            </a:pPr>
            <a:r>
              <a:rPr lang="en-CA" dirty="0"/>
              <a:t>AI is an ‘arrow in the quiver’</a:t>
            </a:r>
          </a:p>
          <a:p>
            <a:pPr>
              <a:lnSpc>
                <a:spcPct val="120000"/>
              </a:lnSpc>
            </a:pPr>
            <a:endParaRPr lang="en-CA" dirty="0"/>
          </a:p>
          <a:p>
            <a:pPr>
              <a:lnSpc>
                <a:spcPct val="120000"/>
              </a:lnSpc>
            </a:pPr>
            <a:r>
              <a:rPr lang="en-CA" dirty="0"/>
              <a:t>High quality, readily accessible, and timely data is a prerequisite to ‘good’ analytics</a:t>
            </a:r>
          </a:p>
          <a:p>
            <a:pPr marL="0" indent="0">
              <a:lnSpc>
                <a:spcPct val="120000"/>
              </a:lnSpc>
              <a:buNone/>
            </a:pPr>
            <a:endParaRPr lang="en-CA" dirty="0"/>
          </a:p>
          <a:p>
            <a:pPr>
              <a:lnSpc>
                <a:spcPct val="120000"/>
              </a:lnSpc>
            </a:pPr>
            <a:r>
              <a:rPr lang="en-CA" dirty="0"/>
              <a:t>Not all data scientists are created equally</a:t>
            </a:r>
          </a:p>
          <a:p>
            <a:pPr lvl="1">
              <a:lnSpc>
                <a:spcPct val="120000"/>
              </a:lnSpc>
            </a:pPr>
            <a:r>
              <a:rPr lang="en-CA" dirty="0"/>
              <a:t>Need a rigorous process for establishing a data science team </a:t>
            </a:r>
          </a:p>
          <a:p>
            <a:pPr>
              <a:lnSpc>
                <a:spcPct val="120000"/>
              </a:lnSpc>
            </a:pPr>
            <a:endParaRPr lang="en-CA" dirty="0"/>
          </a:p>
          <a:p>
            <a:pPr>
              <a:lnSpc>
                <a:spcPct val="120000"/>
              </a:lnSpc>
            </a:pPr>
            <a:r>
              <a:rPr lang="en-CA" dirty="0"/>
              <a:t>End-users need to be fully engaged throughout the AI development and implementation process</a:t>
            </a:r>
          </a:p>
          <a:p>
            <a:pPr>
              <a:lnSpc>
                <a:spcPct val="120000"/>
              </a:lnSpc>
            </a:pPr>
            <a:endParaRPr lang="en-CA" dirty="0"/>
          </a:p>
          <a:p>
            <a:pPr>
              <a:lnSpc>
                <a:spcPct val="120000"/>
              </a:lnSpc>
            </a:pPr>
            <a:r>
              <a:rPr lang="en-CA" dirty="0"/>
              <a:t>AI is not just about model development; considerable time and investment is needed for successful implementation and maintenance</a:t>
            </a:r>
          </a:p>
          <a:p>
            <a:endParaRPr lang="en-CA" dirty="0"/>
          </a:p>
        </p:txBody>
      </p:sp>
    </p:spTree>
    <p:extLst>
      <p:ext uri="{BB962C8B-B14F-4D97-AF65-F5344CB8AC3E}">
        <p14:creationId xmlns:p14="http://schemas.microsoft.com/office/powerpoint/2010/main" val="2681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846B-4BF3-4D81-BBF3-681E020CC345}"/>
              </a:ext>
            </a:extLst>
          </p:cNvPr>
          <p:cNvSpPr>
            <a:spLocks noGrp="1"/>
          </p:cNvSpPr>
          <p:nvPr>
            <p:ph type="title"/>
          </p:nvPr>
        </p:nvSpPr>
        <p:spPr>
          <a:xfrm>
            <a:off x="1523999" y="381000"/>
            <a:ext cx="9144001" cy="671736"/>
          </a:xfrm>
        </p:spPr>
        <p:txBody>
          <a:bodyPr>
            <a:normAutofit fontScale="90000"/>
          </a:bodyPr>
          <a:lstStyle/>
          <a:p>
            <a:pPr algn="ctr"/>
            <a:r>
              <a:rPr lang="en-CA" dirty="0"/>
              <a:t>Assessing ‘Value of AI’ in Healthcare</a:t>
            </a:r>
          </a:p>
        </p:txBody>
      </p:sp>
      <p:pic>
        <p:nvPicPr>
          <p:cNvPr id="9" name="Picture 4" descr="Image result for value funny">
            <a:extLst>
              <a:ext uri="{FF2B5EF4-FFF2-40B4-BE49-F238E27FC236}">
                <a16:creationId xmlns:a16="http://schemas.microsoft.com/office/drawing/2014/main" id="{A9868AAA-85E0-474B-8822-6A19F3B551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7708" y="1220416"/>
            <a:ext cx="5256584"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99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381000"/>
            <a:ext cx="9144001" cy="671736"/>
          </a:xfrm>
        </p:spPr>
        <p:txBody>
          <a:bodyPr>
            <a:noAutofit/>
          </a:bodyPr>
          <a:lstStyle/>
          <a:p>
            <a:pPr algn="ctr"/>
            <a:r>
              <a:rPr lang="en-CA" sz="5400" dirty="0"/>
              <a:t>What is Value?</a:t>
            </a:r>
          </a:p>
        </p:txBody>
      </p:sp>
      <p:pic>
        <p:nvPicPr>
          <p:cNvPr id="6146" name="Picture 2" descr="Image result for you said to do an abstrac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060" y="1196753"/>
            <a:ext cx="7829882" cy="525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7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88641"/>
            <a:ext cx="8229600" cy="887413"/>
          </a:xfrm>
        </p:spPr>
        <p:txBody>
          <a:bodyPr/>
          <a:lstStyle/>
          <a:p>
            <a:pPr algn="ctr">
              <a:defRPr/>
            </a:pPr>
            <a:r>
              <a:rPr lang="en-CA" dirty="0"/>
              <a:t>Defining Value</a:t>
            </a:r>
          </a:p>
        </p:txBody>
      </p:sp>
      <p:sp>
        <p:nvSpPr>
          <p:cNvPr id="3" name="Content Placeholder 2"/>
          <p:cNvSpPr>
            <a:spLocks noGrp="1"/>
          </p:cNvSpPr>
          <p:nvPr>
            <p:ph idx="1"/>
          </p:nvPr>
        </p:nvSpPr>
        <p:spPr>
          <a:xfrm>
            <a:off x="1127448" y="1484314"/>
            <a:ext cx="10009112" cy="4969022"/>
          </a:xfrm>
        </p:spPr>
        <p:txBody>
          <a:bodyPr>
            <a:normAutofit/>
          </a:bodyPr>
          <a:lstStyle/>
          <a:p>
            <a:pPr>
              <a:defRPr/>
            </a:pPr>
            <a:r>
              <a:rPr lang="en-CA" sz="3200" dirty="0"/>
              <a:t>Wikipedia: Economic value</a:t>
            </a:r>
          </a:p>
          <a:p>
            <a:pPr lvl="2">
              <a:defRPr/>
            </a:pPr>
            <a:r>
              <a:rPr lang="en-CA" sz="2400" dirty="0"/>
              <a:t>A measure of the benefit that an economic actor can gain from either a good or service</a:t>
            </a:r>
          </a:p>
          <a:p>
            <a:pPr lvl="2">
              <a:defRPr/>
            </a:pPr>
            <a:endParaRPr lang="en-CA" sz="2400" dirty="0"/>
          </a:p>
          <a:p>
            <a:pPr>
              <a:defRPr/>
            </a:pPr>
            <a:r>
              <a:rPr lang="en-CA" sz="3200" dirty="0"/>
              <a:t>Oxford Dictionary</a:t>
            </a:r>
          </a:p>
          <a:p>
            <a:pPr lvl="2">
              <a:defRPr/>
            </a:pPr>
            <a:r>
              <a:rPr lang="en-CA" sz="2400" dirty="0"/>
              <a:t>The material or monetary worth of something</a:t>
            </a:r>
          </a:p>
          <a:p>
            <a:pPr lvl="2">
              <a:defRPr/>
            </a:pPr>
            <a:endParaRPr lang="en-CA" sz="2400" dirty="0"/>
          </a:p>
          <a:p>
            <a:pPr>
              <a:defRPr/>
            </a:pPr>
            <a:r>
              <a:rPr lang="en-CA" sz="3200" dirty="0"/>
              <a:t>Health Policy Lay Terminology</a:t>
            </a:r>
          </a:p>
          <a:p>
            <a:pPr lvl="2">
              <a:defRPr/>
            </a:pPr>
            <a:r>
              <a:rPr lang="en-CA" sz="2400" dirty="0"/>
              <a:t>A judgement by a decision-maker on the financial worth of the net benefit of a product or service</a:t>
            </a:r>
          </a:p>
        </p:txBody>
      </p:sp>
    </p:spTree>
    <p:extLst>
      <p:ext uri="{BB962C8B-B14F-4D97-AF65-F5344CB8AC3E}">
        <p14:creationId xmlns:p14="http://schemas.microsoft.com/office/powerpoint/2010/main" val="24931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381000"/>
            <a:ext cx="9144001" cy="959768"/>
          </a:xfrm>
        </p:spPr>
        <p:txBody>
          <a:bodyPr>
            <a:normAutofit fontScale="90000"/>
          </a:bodyPr>
          <a:lstStyle/>
          <a:p>
            <a:pPr algn="ctr"/>
            <a:r>
              <a:rPr lang="en-CA" dirty="0"/>
              <a:t>Defining Value in Healthcare… Perspectives</a:t>
            </a:r>
          </a:p>
        </p:txBody>
      </p:sp>
      <p:graphicFrame>
        <p:nvGraphicFramePr>
          <p:cNvPr id="4" name="Content Placeholder 3"/>
          <p:cNvGraphicFramePr>
            <a:graphicFrameLocks noGrp="1"/>
          </p:cNvGraphicFramePr>
          <p:nvPr>
            <p:ph idx="1"/>
          </p:nvPr>
        </p:nvGraphicFramePr>
        <p:xfrm>
          <a:off x="335361" y="1628800"/>
          <a:ext cx="9134475"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968208" y="2276872"/>
            <a:ext cx="3528392" cy="3077766"/>
          </a:xfrm>
          <a:prstGeom prst="rect">
            <a:avLst/>
          </a:prstGeom>
          <a:noFill/>
        </p:spPr>
        <p:txBody>
          <a:bodyPr wrap="square" rtlCol="0">
            <a:spAutoFit/>
          </a:bodyPr>
          <a:lstStyle/>
          <a:p>
            <a:pPr algn="ctr"/>
            <a:r>
              <a:rPr lang="en-CA" sz="3200" dirty="0"/>
              <a:t>Case</a:t>
            </a:r>
          </a:p>
          <a:p>
            <a:pPr algn="ctr"/>
            <a:r>
              <a:rPr lang="en-CA" dirty="0"/>
              <a:t>An AI tool will soon be available that is expected to significantly reduce mortality by 20% relative to standard care but its licensing costs are considerable. It comes with a significant learning curve for physicians and staff (i.e. not easy to implement) and its false positive rate is higher than desired. </a:t>
            </a:r>
          </a:p>
        </p:txBody>
      </p:sp>
      <p:sp>
        <p:nvSpPr>
          <p:cNvPr id="3" name="TextBox 2"/>
          <p:cNvSpPr txBox="1"/>
          <p:nvPr/>
        </p:nvSpPr>
        <p:spPr>
          <a:xfrm>
            <a:off x="2351584" y="5949280"/>
            <a:ext cx="5328592" cy="369332"/>
          </a:xfrm>
          <a:prstGeom prst="rect">
            <a:avLst/>
          </a:prstGeom>
          <a:noFill/>
        </p:spPr>
        <p:txBody>
          <a:bodyPr wrap="square" rtlCol="0">
            <a:spAutoFit/>
          </a:bodyPr>
          <a:lstStyle/>
          <a:p>
            <a:pPr algn="ctr"/>
            <a:r>
              <a:rPr lang="en-CA" dirty="0"/>
              <a:t>Clinical and economic considerations</a:t>
            </a:r>
          </a:p>
        </p:txBody>
      </p:sp>
    </p:spTree>
    <p:extLst>
      <p:ext uri="{BB962C8B-B14F-4D97-AF65-F5344CB8AC3E}">
        <p14:creationId xmlns:p14="http://schemas.microsoft.com/office/powerpoint/2010/main" val="16493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297" y="365924"/>
            <a:ext cx="10231135" cy="830829"/>
          </a:xfrm>
        </p:spPr>
        <p:txBody>
          <a:bodyPr>
            <a:normAutofit/>
          </a:bodyPr>
          <a:lstStyle/>
          <a:p>
            <a:pPr algn="ctr"/>
            <a:r>
              <a:rPr lang="en-CA" dirty="0"/>
              <a:t>Assessing Value: Economic Evaluation</a:t>
            </a:r>
          </a:p>
        </p:txBody>
      </p:sp>
      <p:sp>
        <p:nvSpPr>
          <p:cNvPr id="3" name="Content Placeholder 2"/>
          <p:cNvSpPr>
            <a:spLocks noGrp="1"/>
          </p:cNvSpPr>
          <p:nvPr>
            <p:ph idx="1"/>
          </p:nvPr>
        </p:nvSpPr>
        <p:spPr>
          <a:xfrm>
            <a:off x="1052288" y="1556793"/>
            <a:ext cx="10369151" cy="4968551"/>
          </a:xfrm>
        </p:spPr>
        <p:txBody>
          <a:bodyPr/>
          <a:lstStyle/>
          <a:p>
            <a:r>
              <a:rPr lang="en-CA" dirty="0"/>
              <a:t>Key Question</a:t>
            </a:r>
          </a:p>
          <a:p>
            <a:pPr lvl="1"/>
            <a:r>
              <a:rPr lang="en-CA" dirty="0"/>
              <a:t>How much will it cost to achieve one unit of ‘benefit’?</a:t>
            </a:r>
          </a:p>
          <a:p>
            <a:endParaRPr lang="en-CA" dirty="0"/>
          </a:p>
          <a:p>
            <a:r>
              <a:rPr lang="en-CA" dirty="0"/>
              <a:t>Traditional economic evaluation</a:t>
            </a:r>
          </a:p>
          <a:p>
            <a:pPr lvl="1"/>
            <a:r>
              <a:rPr lang="en-CA" dirty="0"/>
              <a:t>Cost minimization</a:t>
            </a:r>
          </a:p>
          <a:p>
            <a:pPr lvl="1"/>
            <a:r>
              <a:rPr lang="en-CA" dirty="0"/>
              <a:t>Cost-consequence</a:t>
            </a:r>
          </a:p>
          <a:p>
            <a:pPr lvl="1"/>
            <a:r>
              <a:rPr lang="en-CA" dirty="0"/>
              <a:t>Cost-benefit</a:t>
            </a:r>
          </a:p>
          <a:p>
            <a:pPr lvl="1"/>
            <a:r>
              <a:rPr lang="en-CA" dirty="0">
                <a:solidFill>
                  <a:srgbClr val="FF0000"/>
                </a:solidFill>
              </a:rPr>
              <a:t>Cost-effectiveness</a:t>
            </a:r>
          </a:p>
          <a:p>
            <a:pPr lvl="1"/>
            <a:r>
              <a:rPr lang="en-CA" dirty="0">
                <a:solidFill>
                  <a:srgbClr val="FF0000"/>
                </a:solidFill>
              </a:rPr>
              <a:t>Cost-utility</a:t>
            </a:r>
          </a:p>
          <a:p>
            <a:pPr lvl="1"/>
            <a:endParaRPr lang="en-CA" dirty="0"/>
          </a:p>
          <a:p>
            <a:pPr marL="0" indent="0">
              <a:buNone/>
            </a:pPr>
            <a:endParaRPr lang="en-CA" dirty="0"/>
          </a:p>
        </p:txBody>
      </p:sp>
      <p:pic>
        <p:nvPicPr>
          <p:cNvPr id="4" name="Content Placeholder 3">
            <a:extLst>
              <a:ext uri="{FF2B5EF4-FFF2-40B4-BE49-F238E27FC236}">
                <a16:creationId xmlns:a16="http://schemas.microsoft.com/office/drawing/2014/main" id="{71AF499B-2499-42F4-BC1B-9726A93EB1B2}"/>
              </a:ext>
            </a:extLst>
          </p:cNvPr>
          <p:cNvPicPr>
            <a:picLocks noChangeAspect="1"/>
          </p:cNvPicPr>
          <p:nvPr/>
        </p:nvPicPr>
        <p:blipFill>
          <a:blip r:embed="rId2"/>
          <a:stretch>
            <a:fillRect/>
          </a:stretch>
        </p:blipFill>
        <p:spPr>
          <a:xfrm>
            <a:off x="6427054" y="2952466"/>
            <a:ext cx="4994385" cy="2779594"/>
          </a:xfrm>
          <a:prstGeom prst="rect">
            <a:avLst/>
          </a:prstGeom>
        </p:spPr>
      </p:pic>
    </p:spTree>
    <p:extLst>
      <p:ext uri="{BB962C8B-B14F-4D97-AF65-F5344CB8AC3E}">
        <p14:creationId xmlns:p14="http://schemas.microsoft.com/office/powerpoint/2010/main" val="97440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8BA19-B051-4641-8969-CADD806B7047}"/>
              </a:ext>
            </a:extLst>
          </p:cNvPr>
          <p:cNvSpPr>
            <a:spLocks noGrp="1"/>
          </p:cNvSpPr>
          <p:nvPr>
            <p:ph type="title"/>
          </p:nvPr>
        </p:nvSpPr>
        <p:spPr>
          <a:xfrm>
            <a:off x="838200" y="365126"/>
            <a:ext cx="10515600" cy="1031496"/>
          </a:xfrm>
        </p:spPr>
        <p:txBody>
          <a:bodyPr>
            <a:normAutofit fontScale="90000"/>
          </a:bodyPr>
          <a:lstStyle/>
          <a:p>
            <a:pPr algn="ctr"/>
            <a:r>
              <a:rPr lang="en-CA" dirty="0"/>
              <a:t>Buzz Words: Artificial Intelligence – What Is it?</a:t>
            </a:r>
          </a:p>
        </p:txBody>
      </p:sp>
      <p:pic>
        <p:nvPicPr>
          <p:cNvPr id="8" name="Content Placeholder 7">
            <a:extLst>
              <a:ext uri="{FF2B5EF4-FFF2-40B4-BE49-F238E27FC236}">
                <a16:creationId xmlns:a16="http://schemas.microsoft.com/office/drawing/2014/main" id="{FF3264DB-E1D6-4925-8A8C-F9A9748916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69290" y="2859961"/>
            <a:ext cx="4544704" cy="3419349"/>
          </a:xfrm>
        </p:spPr>
      </p:pic>
      <p:sp>
        <p:nvSpPr>
          <p:cNvPr id="6" name="Content Placeholder 5">
            <a:extLst>
              <a:ext uri="{FF2B5EF4-FFF2-40B4-BE49-F238E27FC236}">
                <a16:creationId xmlns:a16="http://schemas.microsoft.com/office/drawing/2014/main" id="{1C7AC4F0-E748-4B76-A88F-7251A49E4056}"/>
              </a:ext>
            </a:extLst>
          </p:cNvPr>
          <p:cNvSpPr>
            <a:spLocks noGrp="1"/>
          </p:cNvSpPr>
          <p:nvPr>
            <p:ph sz="half" idx="2"/>
          </p:nvPr>
        </p:nvSpPr>
        <p:spPr>
          <a:xfrm>
            <a:off x="649406" y="1680049"/>
            <a:ext cx="5181600" cy="4351338"/>
          </a:xfrm>
        </p:spPr>
        <p:txBody>
          <a:bodyPr/>
          <a:lstStyle/>
          <a:p>
            <a:r>
              <a:rPr lang="en-CA" dirty="0"/>
              <a:t>Google dictionary</a:t>
            </a:r>
          </a:p>
          <a:p>
            <a:pPr lvl="1"/>
            <a:endParaRPr lang="en-US" dirty="0"/>
          </a:p>
          <a:p>
            <a:pPr lvl="1"/>
            <a:r>
              <a:rPr lang="en-US" dirty="0"/>
              <a:t>the theory and development of computer systems able to perform tasks that normally require human intelligence, such as visual perception, speech recognition, decision-making, and translation between languages</a:t>
            </a:r>
            <a:endParaRPr lang="en-CA" dirty="0"/>
          </a:p>
        </p:txBody>
      </p:sp>
      <p:sp>
        <p:nvSpPr>
          <p:cNvPr id="9" name="TextBox 8">
            <a:extLst>
              <a:ext uri="{FF2B5EF4-FFF2-40B4-BE49-F238E27FC236}">
                <a16:creationId xmlns:a16="http://schemas.microsoft.com/office/drawing/2014/main" id="{FF3BC075-1E12-459C-8131-C73E6CBD6037}"/>
              </a:ext>
            </a:extLst>
          </p:cNvPr>
          <p:cNvSpPr txBox="1"/>
          <p:nvPr/>
        </p:nvSpPr>
        <p:spPr>
          <a:xfrm>
            <a:off x="6919415" y="1546540"/>
            <a:ext cx="4244454" cy="461665"/>
          </a:xfrm>
          <a:prstGeom prst="rect">
            <a:avLst/>
          </a:prstGeom>
          <a:noFill/>
        </p:spPr>
        <p:txBody>
          <a:bodyPr wrap="square" rtlCol="0">
            <a:spAutoFit/>
          </a:bodyPr>
          <a:lstStyle/>
          <a:p>
            <a:pPr algn="ctr"/>
            <a:r>
              <a:rPr lang="en-CA" sz="2400" dirty="0"/>
              <a:t>How do computers ‘learn’??</a:t>
            </a:r>
          </a:p>
        </p:txBody>
      </p:sp>
      <p:sp>
        <p:nvSpPr>
          <p:cNvPr id="10" name="TextBox 9">
            <a:extLst>
              <a:ext uri="{FF2B5EF4-FFF2-40B4-BE49-F238E27FC236}">
                <a16:creationId xmlns:a16="http://schemas.microsoft.com/office/drawing/2014/main" id="{825CCEEE-EEFE-4A3F-9C30-D80488335985}"/>
              </a:ext>
            </a:extLst>
          </p:cNvPr>
          <p:cNvSpPr txBox="1"/>
          <p:nvPr/>
        </p:nvSpPr>
        <p:spPr>
          <a:xfrm>
            <a:off x="6640001" y="1936631"/>
            <a:ext cx="4803282" cy="923330"/>
          </a:xfrm>
          <a:prstGeom prst="rect">
            <a:avLst/>
          </a:prstGeom>
          <a:noFill/>
        </p:spPr>
        <p:txBody>
          <a:bodyPr wrap="square" rtlCol="0">
            <a:spAutoFit/>
          </a:bodyPr>
          <a:lstStyle/>
          <a:p>
            <a:pPr algn="ctr"/>
            <a:r>
              <a:rPr lang="en-CA" dirty="0"/>
              <a:t>Data… lots and lots of data</a:t>
            </a:r>
          </a:p>
          <a:p>
            <a:pPr algn="ctr"/>
            <a:r>
              <a:rPr lang="en-CA" dirty="0"/>
              <a:t>Processing… ability to ‘look’ through data quickly </a:t>
            </a:r>
          </a:p>
          <a:p>
            <a:pPr algn="ctr"/>
            <a:r>
              <a:rPr lang="en-CA" dirty="0"/>
              <a:t>Rules… some guidance</a:t>
            </a:r>
          </a:p>
        </p:txBody>
      </p:sp>
    </p:spTree>
    <p:extLst>
      <p:ext uri="{BB962C8B-B14F-4D97-AF65-F5344CB8AC3E}">
        <p14:creationId xmlns:p14="http://schemas.microsoft.com/office/powerpoint/2010/main" val="11259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0AB88-4A39-40BF-94E8-C8E9D668C16E}"/>
              </a:ext>
            </a:extLst>
          </p:cNvPr>
          <p:cNvSpPr>
            <a:spLocks noGrp="1"/>
          </p:cNvSpPr>
          <p:nvPr>
            <p:ph type="title"/>
          </p:nvPr>
        </p:nvSpPr>
        <p:spPr>
          <a:xfrm>
            <a:off x="1523999" y="188640"/>
            <a:ext cx="9144001" cy="815752"/>
          </a:xfrm>
        </p:spPr>
        <p:txBody>
          <a:bodyPr/>
          <a:lstStyle/>
          <a:p>
            <a:pPr algn="ctr"/>
            <a:r>
              <a:rPr lang="en-CA" dirty="0"/>
              <a:t>Cost-Effectiveness Grid</a:t>
            </a:r>
          </a:p>
        </p:txBody>
      </p:sp>
      <p:pic>
        <p:nvPicPr>
          <p:cNvPr id="7170" name="Picture 2" descr="Image result for cost-effectiveness graph dominant">
            <a:extLst>
              <a:ext uri="{FF2B5EF4-FFF2-40B4-BE49-F238E27FC236}">
                <a16:creationId xmlns:a16="http://schemas.microsoft.com/office/drawing/2014/main" id="{D5D918BB-AC46-4F50-8B88-CDFEBBDD5E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0168" y="1268760"/>
            <a:ext cx="7231661" cy="506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3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487489" y="116632"/>
            <a:ext cx="9144001" cy="959768"/>
          </a:xfrm>
        </p:spPr>
        <p:txBody>
          <a:bodyPr>
            <a:normAutofit/>
          </a:bodyPr>
          <a:lstStyle/>
          <a:p>
            <a:pPr algn="ctr" eaLnBrk="1" hangingPunct="1"/>
            <a:r>
              <a:rPr lang="en-US" altLang="en-US" sz="2800" dirty="0">
                <a:ea typeface="ＭＳ Ｐゴシック" panose="020B0600070205080204" pitchFamily="34" charset="-128"/>
              </a:rPr>
              <a:t>Defining Value: </a:t>
            </a:r>
            <a:br>
              <a:rPr lang="en-US" altLang="en-US" sz="2800" dirty="0">
                <a:ea typeface="ＭＳ Ｐゴシック" panose="020B0600070205080204" pitchFamily="34" charset="-128"/>
              </a:rPr>
            </a:br>
            <a:r>
              <a:rPr lang="en-US" altLang="en-US" sz="2800" dirty="0">
                <a:ea typeface="ＭＳ Ｐゴシック" panose="020B0600070205080204" pitchFamily="34" charset="-128"/>
              </a:rPr>
              <a:t>Canadian Health Technology Assessment Guidelines</a:t>
            </a:r>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6040" y="1268760"/>
            <a:ext cx="3733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87488" y="6300028"/>
            <a:ext cx="4032448" cy="369332"/>
          </a:xfrm>
          <a:prstGeom prst="rect">
            <a:avLst/>
          </a:prstGeom>
          <a:noFill/>
        </p:spPr>
        <p:txBody>
          <a:bodyPr wrap="square" rtlCol="0">
            <a:spAutoFit/>
          </a:bodyPr>
          <a:lstStyle/>
          <a:p>
            <a:pPr algn="ctr"/>
            <a:r>
              <a:rPr lang="en-CA" dirty="0"/>
              <a:t>Cost Effectiveness</a:t>
            </a:r>
          </a:p>
        </p:txBody>
      </p:sp>
      <p:sp>
        <p:nvSpPr>
          <p:cNvPr id="6" name="TextBox 5"/>
          <p:cNvSpPr txBox="1"/>
          <p:nvPr/>
        </p:nvSpPr>
        <p:spPr>
          <a:xfrm>
            <a:off x="6384032" y="6309320"/>
            <a:ext cx="4032448" cy="369332"/>
          </a:xfrm>
          <a:prstGeom prst="rect">
            <a:avLst/>
          </a:prstGeom>
          <a:noFill/>
        </p:spPr>
        <p:txBody>
          <a:bodyPr wrap="square" rtlCol="0">
            <a:spAutoFit/>
          </a:bodyPr>
          <a:lstStyle/>
          <a:p>
            <a:pPr algn="ctr"/>
            <a:r>
              <a:rPr lang="en-CA" dirty="0"/>
              <a:t>Budget Impact</a:t>
            </a:r>
          </a:p>
        </p:txBody>
      </p:sp>
      <p:pic>
        <p:nvPicPr>
          <p:cNvPr id="3" name="Picture 2">
            <a:extLst>
              <a:ext uri="{FF2B5EF4-FFF2-40B4-BE49-F238E27FC236}">
                <a16:creationId xmlns:a16="http://schemas.microsoft.com/office/drawing/2014/main" id="{445F5AA1-CC32-4069-8E53-782996707007}"/>
              </a:ext>
            </a:extLst>
          </p:cNvPr>
          <p:cNvPicPr>
            <a:picLocks noChangeAspect="1"/>
          </p:cNvPicPr>
          <p:nvPr/>
        </p:nvPicPr>
        <p:blipFill>
          <a:blip r:embed="rId3"/>
          <a:stretch>
            <a:fillRect/>
          </a:stretch>
        </p:blipFill>
        <p:spPr>
          <a:xfrm>
            <a:off x="767408" y="1268761"/>
            <a:ext cx="5181638" cy="4781585"/>
          </a:xfrm>
          <a:prstGeom prst="rect">
            <a:avLst/>
          </a:prstGeom>
        </p:spPr>
      </p:pic>
    </p:spTree>
    <p:extLst>
      <p:ext uri="{BB962C8B-B14F-4D97-AF65-F5344CB8AC3E}">
        <p14:creationId xmlns:p14="http://schemas.microsoft.com/office/powerpoint/2010/main" val="192260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5EB4-655A-4434-869C-ACBAD303B51D}"/>
              </a:ext>
            </a:extLst>
          </p:cNvPr>
          <p:cNvSpPr>
            <a:spLocks noGrp="1"/>
          </p:cNvSpPr>
          <p:nvPr>
            <p:ph type="title"/>
          </p:nvPr>
        </p:nvSpPr>
        <p:spPr>
          <a:xfrm>
            <a:off x="277503" y="260492"/>
            <a:ext cx="11800765" cy="1181621"/>
          </a:xfrm>
        </p:spPr>
        <p:txBody>
          <a:bodyPr>
            <a:normAutofit/>
          </a:bodyPr>
          <a:lstStyle/>
          <a:p>
            <a:pPr algn="ctr"/>
            <a:r>
              <a:rPr lang="en-CA" sz="3200" dirty="0"/>
              <a:t>How Would You Assess Costs and Effectiveness of AI Interventions?</a:t>
            </a:r>
          </a:p>
        </p:txBody>
      </p:sp>
      <p:sp>
        <p:nvSpPr>
          <p:cNvPr id="6" name="Content Placeholder 5">
            <a:extLst>
              <a:ext uri="{FF2B5EF4-FFF2-40B4-BE49-F238E27FC236}">
                <a16:creationId xmlns:a16="http://schemas.microsoft.com/office/drawing/2014/main" id="{3B80A6A6-2D07-4BE5-9351-0434B723D1D0}"/>
              </a:ext>
            </a:extLst>
          </p:cNvPr>
          <p:cNvSpPr>
            <a:spLocks noGrp="1"/>
          </p:cNvSpPr>
          <p:nvPr>
            <p:ph idx="1"/>
          </p:nvPr>
        </p:nvSpPr>
        <p:spPr>
          <a:xfrm>
            <a:off x="838200" y="1542197"/>
            <a:ext cx="10515600" cy="5231642"/>
          </a:xfrm>
        </p:spPr>
        <p:txBody>
          <a:bodyPr>
            <a:normAutofit fontScale="77500" lnSpcReduction="20000"/>
          </a:bodyPr>
          <a:lstStyle/>
          <a:p>
            <a:r>
              <a:rPr lang="en-CA" dirty="0"/>
              <a:t>Perspective and context </a:t>
            </a:r>
          </a:p>
          <a:p>
            <a:endParaRPr lang="en-CA" dirty="0"/>
          </a:p>
          <a:p>
            <a:r>
              <a:rPr lang="en-CA" dirty="0"/>
              <a:t>Effectiveness </a:t>
            </a:r>
          </a:p>
          <a:p>
            <a:pPr lvl="1"/>
            <a:r>
              <a:rPr lang="en-CA" dirty="0"/>
              <a:t>RCTs vs. pragmatic RCTs vs observational studies</a:t>
            </a:r>
          </a:p>
          <a:p>
            <a:pPr lvl="1"/>
            <a:r>
              <a:rPr lang="en-CA" dirty="0"/>
              <a:t>AI ‘tool’ +/- </a:t>
            </a:r>
            <a:r>
              <a:rPr lang="en-CA" dirty="0">
                <a:solidFill>
                  <a:srgbClr val="FF0000"/>
                </a:solidFill>
              </a:rPr>
              <a:t>intervention</a:t>
            </a:r>
          </a:p>
          <a:p>
            <a:pPr lvl="1"/>
            <a:r>
              <a:rPr lang="en-CA" dirty="0">
                <a:solidFill>
                  <a:srgbClr val="FF0000"/>
                </a:solidFill>
              </a:rPr>
              <a:t>Unintended consequences</a:t>
            </a:r>
          </a:p>
          <a:p>
            <a:pPr marL="0" indent="0">
              <a:buNone/>
            </a:pPr>
            <a:endParaRPr lang="en-CA" dirty="0"/>
          </a:p>
          <a:p>
            <a:r>
              <a:rPr lang="en-CA" dirty="0"/>
              <a:t>Costs</a:t>
            </a:r>
          </a:p>
          <a:p>
            <a:pPr lvl="1"/>
            <a:r>
              <a:rPr lang="en-CA" dirty="0"/>
              <a:t>Direct: includes cost of the ‘AI tool’ + intervention</a:t>
            </a:r>
          </a:p>
          <a:p>
            <a:pPr lvl="1"/>
            <a:r>
              <a:rPr lang="en-CA" dirty="0"/>
              <a:t>Indirect</a:t>
            </a:r>
          </a:p>
          <a:p>
            <a:endParaRPr lang="en-CA" dirty="0"/>
          </a:p>
          <a:p>
            <a:r>
              <a:rPr lang="en-CA" dirty="0"/>
              <a:t>Intangibles</a:t>
            </a:r>
          </a:p>
          <a:p>
            <a:pPr lvl="1"/>
            <a:r>
              <a:rPr lang="en-CA" dirty="0"/>
              <a:t>Quality of Life</a:t>
            </a:r>
          </a:p>
          <a:p>
            <a:pPr lvl="1"/>
            <a:r>
              <a:rPr lang="en-CA" dirty="0"/>
              <a:t>Survival / mortality</a:t>
            </a:r>
          </a:p>
          <a:p>
            <a:endParaRPr lang="en-CA" dirty="0"/>
          </a:p>
          <a:p>
            <a:r>
              <a:rPr lang="en-CA" dirty="0"/>
              <a:t>Estimation / Modeling Approach</a:t>
            </a:r>
          </a:p>
          <a:p>
            <a:pPr lvl="1"/>
            <a:endParaRPr lang="en-CA" dirty="0"/>
          </a:p>
        </p:txBody>
      </p:sp>
    </p:spTree>
    <p:extLst>
      <p:ext uri="{BB962C8B-B14F-4D97-AF65-F5344CB8AC3E}">
        <p14:creationId xmlns:p14="http://schemas.microsoft.com/office/powerpoint/2010/main" val="410708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500"/>
                                        <p:tgtEl>
                                          <p:spTgt spid="6">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9" end="9"/>
                                            </p:txEl>
                                          </p:spTgt>
                                        </p:tgtEl>
                                        <p:attrNameLst>
                                          <p:attrName>style.visibility</p:attrName>
                                        </p:attrNameLst>
                                      </p:cBhvr>
                                      <p:to>
                                        <p:strVal val="visible"/>
                                      </p:to>
                                    </p:set>
                                    <p:animEffect transition="in" filter="fade">
                                      <p:cBhvr>
                                        <p:cTn id="32" dur="500"/>
                                        <p:tgtEl>
                                          <p:spTgt spid="6">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fade">
                                      <p:cBhvr>
                                        <p:cTn id="37" dur="500"/>
                                        <p:tgtEl>
                                          <p:spTgt spid="6">
                                            <p:txEl>
                                              <p:pRg st="11" end="1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fade">
                                      <p:cBhvr>
                                        <p:cTn id="40" dur="500"/>
                                        <p:tgtEl>
                                          <p:spTgt spid="6">
                                            <p:txEl>
                                              <p:pRg st="12" end="1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fade">
                                      <p:cBhvr>
                                        <p:cTn id="43" dur="500"/>
                                        <p:tgtEl>
                                          <p:spTgt spid="6">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15" end="15"/>
                                            </p:txEl>
                                          </p:spTgt>
                                        </p:tgtEl>
                                        <p:attrNameLst>
                                          <p:attrName>style.visibility</p:attrName>
                                        </p:attrNameLst>
                                      </p:cBhvr>
                                      <p:to>
                                        <p:strVal val="visible"/>
                                      </p:to>
                                    </p:set>
                                    <p:animEffect transition="in" filter="fade">
                                      <p:cBhvr>
                                        <p:cTn id="48" dur="5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AD2E-123B-45AC-98AC-56C1F9CDC46F}"/>
              </a:ext>
            </a:extLst>
          </p:cNvPr>
          <p:cNvSpPr>
            <a:spLocks noGrp="1"/>
          </p:cNvSpPr>
          <p:nvPr>
            <p:ph type="title"/>
          </p:nvPr>
        </p:nvSpPr>
        <p:spPr>
          <a:xfrm>
            <a:off x="838200" y="287116"/>
            <a:ext cx="10515600" cy="644805"/>
          </a:xfrm>
        </p:spPr>
        <p:txBody>
          <a:bodyPr/>
          <a:lstStyle/>
          <a:p>
            <a:pPr algn="ctr"/>
            <a:r>
              <a:rPr lang="en-CA" dirty="0"/>
              <a:t>Discussion</a:t>
            </a:r>
          </a:p>
        </p:txBody>
      </p:sp>
      <p:pic>
        <p:nvPicPr>
          <p:cNvPr id="7" name="Picture 2" descr="Image result for computational medicine cartoon">
            <a:hlinkClick r:id="rId2"/>
            <a:extLst>
              <a:ext uri="{FF2B5EF4-FFF2-40B4-BE49-F238E27FC236}">
                <a16:creationId xmlns:a16="http://schemas.microsoft.com/office/drawing/2014/main" id="{5B7FEB3C-C9B9-41CF-8E05-00073565E4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92294" y="931921"/>
            <a:ext cx="6769188" cy="49941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A60A128-C558-4302-A88A-35DDD5FCE8B1}"/>
              </a:ext>
            </a:extLst>
          </p:cNvPr>
          <p:cNvSpPr txBox="1"/>
          <p:nvPr/>
        </p:nvSpPr>
        <p:spPr>
          <a:xfrm>
            <a:off x="2829636" y="6132394"/>
            <a:ext cx="6864824" cy="369332"/>
          </a:xfrm>
          <a:prstGeom prst="rect">
            <a:avLst/>
          </a:prstGeom>
          <a:noFill/>
        </p:spPr>
        <p:txBody>
          <a:bodyPr wrap="square" rtlCol="0">
            <a:spAutoFit/>
          </a:bodyPr>
          <a:lstStyle/>
          <a:p>
            <a:r>
              <a:rPr lang="en-CA" dirty="0"/>
              <a:t>Website: </a:t>
            </a:r>
            <a:r>
              <a:rPr lang="en-CA" dirty="0">
                <a:hlinkClick r:id="rId4"/>
              </a:rPr>
              <a:t>www.chartdatascience.ca</a:t>
            </a:r>
            <a:r>
              <a:rPr lang="en-CA" dirty="0"/>
              <a:t> 	Twitter: @</a:t>
            </a:r>
            <a:r>
              <a:rPr lang="en-CA" dirty="0" err="1"/>
              <a:t>Chart_DataSci</a:t>
            </a:r>
            <a:endParaRPr lang="en-CA" dirty="0"/>
          </a:p>
        </p:txBody>
      </p:sp>
    </p:spTree>
    <p:extLst>
      <p:ext uri="{BB962C8B-B14F-4D97-AF65-F5344CB8AC3E}">
        <p14:creationId xmlns:p14="http://schemas.microsoft.com/office/powerpoint/2010/main" val="1104638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8989"/>
            <a:ext cx="10515600" cy="707989"/>
          </a:xfrm>
        </p:spPr>
        <p:txBody>
          <a:bodyPr/>
          <a:lstStyle/>
          <a:p>
            <a:pPr algn="ctr"/>
            <a:r>
              <a:rPr lang="en-CA" dirty="0"/>
              <a:t>The AI ‘Hype’ in Healthcare </a:t>
            </a:r>
          </a:p>
        </p:txBody>
      </p:sp>
      <p:pic>
        <p:nvPicPr>
          <p:cNvPr id="6" name="Picture 5"/>
          <p:cNvPicPr>
            <a:picLocks noChangeAspect="1"/>
          </p:cNvPicPr>
          <p:nvPr/>
        </p:nvPicPr>
        <p:blipFill>
          <a:blip r:embed="rId2"/>
          <a:stretch>
            <a:fillRect/>
          </a:stretch>
        </p:blipFill>
        <p:spPr>
          <a:xfrm>
            <a:off x="1317169" y="1649519"/>
            <a:ext cx="8237445" cy="3692103"/>
          </a:xfrm>
          <a:prstGeom prst="rect">
            <a:avLst/>
          </a:prstGeom>
        </p:spPr>
      </p:pic>
      <p:pic>
        <p:nvPicPr>
          <p:cNvPr id="7" name="Picture 6"/>
          <p:cNvPicPr>
            <a:picLocks noChangeAspect="1"/>
          </p:cNvPicPr>
          <p:nvPr/>
        </p:nvPicPr>
        <p:blipFill>
          <a:blip r:embed="rId3"/>
          <a:stretch>
            <a:fillRect/>
          </a:stretch>
        </p:blipFill>
        <p:spPr>
          <a:xfrm>
            <a:off x="6600550" y="1115448"/>
            <a:ext cx="5384768" cy="5473563"/>
          </a:xfrm>
          <a:prstGeom prst="rect">
            <a:avLst/>
          </a:prstGeom>
        </p:spPr>
      </p:pic>
      <p:pic>
        <p:nvPicPr>
          <p:cNvPr id="9" name="Picture 8">
            <a:extLst>
              <a:ext uri="{FF2B5EF4-FFF2-40B4-BE49-F238E27FC236}">
                <a16:creationId xmlns:a16="http://schemas.microsoft.com/office/drawing/2014/main" id="{E5346038-C18C-4986-B634-3EB7635A4C68}"/>
              </a:ext>
            </a:extLst>
          </p:cNvPr>
          <p:cNvPicPr>
            <a:picLocks noChangeAspect="1"/>
          </p:cNvPicPr>
          <p:nvPr/>
        </p:nvPicPr>
        <p:blipFill>
          <a:blip r:embed="rId4"/>
          <a:stretch>
            <a:fillRect/>
          </a:stretch>
        </p:blipFill>
        <p:spPr>
          <a:xfrm>
            <a:off x="3081026" y="2145913"/>
            <a:ext cx="7315200" cy="3248025"/>
          </a:xfrm>
          <a:prstGeom prst="rect">
            <a:avLst/>
          </a:prstGeom>
        </p:spPr>
      </p:pic>
      <p:pic>
        <p:nvPicPr>
          <p:cNvPr id="10" name="Picture 9">
            <a:extLst>
              <a:ext uri="{FF2B5EF4-FFF2-40B4-BE49-F238E27FC236}">
                <a16:creationId xmlns:a16="http://schemas.microsoft.com/office/drawing/2014/main" id="{76D11B05-A5CF-4843-8EDC-D4D739F00980}"/>
              </a:ext>
            </a:extLst>
          </p:cNvPr>
          <p:cNvPicPr>
            <a:picLocks noChangeAspect="1"/>
          </p:cNvPicPr>
          <p:nvPr/>
        </p:nvPicPr>
        <p:blipFill>
          <a:blip r:embed="rId5"/>
          <a:stretch>
            <a:fillRect/>
          </a:stretch>
        </p:blipFill>
        <p:spPr>
          <a:xfrm>
            <a:off x="1746692" y="2530159"/>
            <a:ext cx="7598019" cy="3936023"/>
          </a:xfrm>
          <a:prstGeom prst="rect">
            <a:avLst/>
          </a:prstGeom>
        </p:spPr>
      </p:pic>
    </p:spTree>
    <p:extLst>
      <p:ext uri="{BB962C8B-B14F-4D97-AF65-F5344CB8AC3E}">
        <p14:creationId xmlns:p14="http://schemas.microsoft.com/office/powerpoint/2010/main" val="7193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C140-1995-4BE7-9EB1-B8D947DCB686}"/>
              </a:ext>
            </a:extLst>
          </p:cNvPr>
          <p:cNvSpPr>
            <a:spLocks noGrp="1"/>
          </p:cNvSpPr>
          <p:nvPr>
            <p:ph type="title"/>
          </p:nvPr>
        </p:nvSpPr>
        <p:spPr>
          <a:xfrm>
            <a:off x="539655" y="996287"/>
            <a:ext cx="11112690" cy="5404513"/>
          </a:xfrm>
        </p:spPr>
        <p:txBody>
          <a:bodyPr>
            <a:normAutofit fontScale="90000"/>
          </a:bodyPr>
          <a:lstStyle/>
          <a:p>
            <a:pPr algn="ctr"/>
            <a:r>
              <a:rPr lang="en-CA" sz="5400" dirty="0"/>
              <a:t>Can The AI Hype be Realized in Healthcare? </a:t>
            </a:r>
            <a:br>
              <a:rPr lang="en-CA" sz="5400" dirty="0"/>
            </a:br>
            <a:br>
              <a:rPr lang="en-CA" sz="5400" dirty="0"/>
            </a:br>
            <a:br>
              <a:rPr lang="en-CA" sz="5400" dirty="0"/>
            </a:br>
            <a:br>
              <a:rPr lang="en-CA" sz="5400" dirty="0"/>
            </a:br>
            <a:br>
              <a:rPr lang="en-CA" sz="5400" dirty="0"/>
            </a:br>
            <a:br>
              <a:rPr lang="en-CA" dirty="0"/>
            </a:br>
            <a:br>
              <a:rPr lang="en-CA" dirty="0"/>
            </a:br>
            <a:r>
              <a:rPr lang="en-CA" sz="3200" dirty="0"/>
              <a:t>Case Study: Unity Health Toronto</a:t>
            </a:r>
            <a:br>
              <a:rPr lang="en-CA" dirty="0"/>
            </a:br>
            <a:br>
              <a:rPr lang="en-CA" dirty="0"/>
            </a:br>
            <a:endParaRPr lang="en-CA" dirty="0"/>
          </a:p>
        </p:txBody>
      </p:sp>
      <p:pic>
        <p:nvPicPr>
          <p:cNvPr id="3074" name="Picture 2" descr="Image result for artificial intelligence funny">
            <a:extLst>
              <a:ext uri="{FF2B5EF4-FFF2-40B4-BE49-F238E27FC236}">
                <a16:creationId xmlns:a16="http://schemas.microsoft.com/office/drawing/2014/main" id="{3702E616-1464-4AA1-BC23-4B14AA990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2095500"/>
            <a:ext cx="8572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24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243" y="248228"/>
            <a:ext cx="9462448" cy="502913"/>
          </a:xfrm>
        </p:spPr>
        <p:txBody>
          <a:bodyPr>
            <a:normAutofit fontScale="90000"/>
          </a:bodyPr>
          <a:lstStyle/>
          <a:p>
            <a:pPr algn="ctr"/>
            <a:r>
              <a:rPr lang="en-CA" dirty="0"/>
              <a:t>Unity Health Toronto: St. Michael’s Hospital</a:t>
            </a:r>
          </a:p>
        </p:txBody>
      </p:sp>
      <p:sp>
        <p:nvSpPr>
          <p:cNvPr id="4" name="Content Placeholder 3"/>
          <p:cNvSpPr>
            <a:spLocks noGrp="1"/>
          </p:cNvSpPr>
          <p:nvPr>
            <p:ph sz="half" idx="1"/>
          </p:nvPr>
        </p:nvSpPr>
        <p:spPr>
          <a:xfrm>
            <a:off x="409433" y="751142"/>
            <a:ext cx="7799739" cy="5972656"/>
          </a:xfrm>
        </p:spPr>
        <p:txBody>
          <a:bodyPr>
            <a:noAutofit/>
          </a:bodyPr>
          <a:lstStyle/>
          <a:p>
            <a:endParaRPr lang="en-CA" sz="2000" dirty="0"/>
          </a:p>
          <a:p>
            <a:r>
              <a:rPr lang="en-CA" sz="2400" dirty="0"/>
              <a:t>St. Michael’s Hospital</a:t>
            </a:r>
          </a:p>
          <a:p>
            <a:pPr lvl="1"/>
            <a:r>
              <a:rPr lang="en-CA" sz="2000" dirty="0"/>
              <a:t>Tertiary care teaching hospital in downtown Toronto</a:t>
            </a:r>
          </a:p>
          <a:p>
            <a:pPr lvl="1"/>
            <a:r>
              <a:rPr lang="en-CA" sz="2000" dirty="0"/>
              <a:t>Established in 1892 with the founding goal of taking care of the sick and the poor of Toronto’s inner city</a:t>
            </a:r>
          </a:p>
          <a:p>
            <a:pPr lvl="1"/>
            <a:r>
              <a:rPr lang="en-CA" sz="2000" dirty="0"/>
              <a:t>1 of two adult trauma centres in the GTA</a:t>
            </a:r>
          </a:p>
          <a:p>
            <a:pPr lvl="1"/>
            <a:r>
              <a:rPr lang="en-CA" sz="2000" dirty="0"/>
              <a:t>463 beds and numerous outpatient clinics</a:t>
            </a:r>
          </a:p>
          <a:p>
            <a:pPr lvl="2"/>
            <a:r>
              <a:rPr lang="en-CA" sz="1600" dirty="0"/>
              <a:t>&gt; 6,000 staff</a:t>
            </a:r>
          </a:p>
          <a:p>
            <a:pPr lvl="2"/>
            <a:r>
              <a:rPr lang="en-CA" sz="1600" dirty="0"/>
              <a:t>&gt; 900 physicians; &gt; 1,600 nurses</a:t>
            </a:r>
          </a:p>
          <a:p>
            <a:pPr lvl="1"/>
            <a:r>
              <a:rPr lang="en-CA" sz="2000" dirty="0"/>
              <a:t>Approximate annual patient volumes</a:t>
            </a:r>
          </a:p>
          <a:p>
            <a:pPr lvl="2"/>
            <a:r>
              <a:rPr lang="en-CA" sz="1600" dirty="0"/>
              <a:t>&gt; 75,000 ED visits</a:t>
            </a:r>
          </a:p>
          <a:p>
            <a:pPr lvl="2"/>
            <a:r>
              <a:rPr lang="en-CA" sz="1600" dirty="0"/>
              <a:t>&gt; 500,000 ambulatory visits</a:t>
            </a:r>
          </a:p>
          <a:p>
            <a:pPr lvl="2"/>
            <a:r>
              <a:rPr lang="en-CA" sz="1600" dirty="0"/>
              <a:t>&gt; 25,000 inpatient visits</a:t>
            </a:r>
          </a:p>
          <a:p>
            <a:pPr lvl="1"/>
            <a:r>
              <a:rPr lang="en-CA" sz="2000" dirty="0"/>
              <a:t>Research: Li Ka </a:t>
            </a:r>
            <a:r>
              <a:rPr lang="en-CA" sz="2000" dirty="0" err="1"/>
              <a:t>Shing</a:t>
            </a:r>
            <a:r>
              <a:rPr lang="en-CA" sz="2000" dirty="0"/>
              <a:t> Knowledge Institute &amp; Keenan Research Centre</a:t>
            </a:r>
          </a:p>
          <a:p>
            <a:pPr lvl="2"/>
            <a:r>
              <a:rPr lang="en-CA" sz="1600" dirty="0"/>
              <a:t>&gt; 200 investigators; &gt; 800 staff</a:t>
            </a:r>
          </a:p>
          <a:p>
            <a:pPr lvl="1"/>
            <a:r>
              <a:rPr lang="en-CA" sz="2000" dirty="0"/>
              <a:t>Fully affiliated with the University of Toronto</a:t>
            </a:r>
          </a:p>
          <a:p>
            <a:pPr lvl="2"/>
            <a:r>
              <a:rPr lang="en-CA" sz="1600" dirty="0"/>
              <a:t>Part of the Toronto Academic Health Sciences Network (TAHSN)</a:t>
            </a:r>
            <a:endParaRPr lang="en-CA" sz="1400" dirty="0"/>
          </a:p>
          <a:p>
            <a:pPr lvl="1"/>
            <a:endParaRPr lang="en-CA" sz="2000" dirty="0"/>
          </a:p>
          <a:p>
            <a:endParaRPr lang="en-CA" sz="20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709" y="2684151"/>
            <a:ext cx="2372787" cy="173449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1559" y="4677000"/>
            <a:ext cx="2081390" cy="17344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913" y="1109369"/>
            <a:ext cx="2938998" cy="1316426"/>
          </a:xfrm>
          <a:prstGeom prst="rect">
            <a:avLst/>
          </a:prstGeom>
        </p:spPr>
      </p:pic>
    </p:spTree>
    <p:extLst>
      <p:ext uri="{BB962C8B-B14F-4D97-AF65-F5344CB8AC3E}">
        <p14:creationId xmlns:p14="http://schemas.microsoft.com/office/powerpoint/2010/main" val="476531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14F4A3-B55C-4F0B-979D-3B8E95063DC7}"/>
              </a:ext>
            </a:extLst>
          </p:cNvPr>
          <p:cNvSpPr>
            <a:spLocks noGrp="1"/>
          </p:cNvSpPr>
          <p:nvPr>
            <p:ph type="title"/>
          </p:nvPr>
        </p:nvSpPr>
        <p:spPr>
          <a:xfrm>
            <a:off x="838200" y="365126"/>
            <a:ext cx="10515600" cy="849526"/>
          </a:xfrm>
        </p:spPr>
        <p:txBody>
          <a:bodyPr>
            <a:normAutofit fontScale="90000"/>
          </a:bodyPr>
          <a:lstStyle/>
          <a:p>
            <a:pPr algn="ctr"/>
            <a:r>
              <a:rPr lang="en-CA" dirty="0"/>
              <a:t>Applying AI in Healthcare: How Hard Could it Be??</a:t>
            </a:r>
          </a:p>
        </p:txBody>
      </p:sp>
      <p:pic>
        <p:nvPicPr>
          <p:cNvPr id="2" name="Picture 2" descr="Image result for artificial intelligence funny">
            <a:extLst>
              <a:ext uri="{FF2B5EF4-FFF2-40B4-BE49-F238E27FC236}">
                <a16:creationId xmlns:a16="http://schemas.microsoft.com/office/drawing/2014/main" id="{E0D4790D-B178-4955-8247-A6FC6F458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298" y="1214652"/>
            <a:ext cx="7923403" cy="564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250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212C7-99D5-4C45-865D-2F834CEBDBFA}"/>
              </a:ext>
            </a:extLst>
          </p:cNvPr>
          <p:cNvSpPr>
            <a:spLocks noGrp="1"/>
          </p:cNvSpPr>
          <p:nvPr>
            <p:ph type="title"/>
          </p:nvPr>
        </p:nvSpPr>
        <p:spPr>
          <a:xfrm>
            <a:off x="838200" y="354243"/>
            <a:ext cx="10515600" cy="731241"/>
          </a:xfrm>
        </p:spPr>
        <p:txBody>
          <a:bodyPr/>
          <a:lstStyle/>
          <a:p>
            <a:pPr algn="ctr"/>
            <a:r>
              <a:rPr lang="en-CA" dirty="0"/>
              <a:t>Recruiting a Data Scientist / Team to Do ‘Stuff’</a:t>
            </a:r>
          </a:p>
        </p:txBody>
      </p:sp>
      <p:pic>
        <p:nvPicPr>
          <p:cNvPr id="5" name="Content Placeholder 4">
            <a:extLst>
              <a:ext uri="{FF2B5EF4-FFF2-40B4-BE49-F238E27FC236}">
                <a16:creationId xmlns:a16="http://schemas.microsoft.com/office/drawing/2014/main" id="{29B326B0-2119-438F-83DD-ABA79D9A20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1564" y="1262028"/>
            <a:ext cx="6268872" cy="5362344"/>
          </a:xfrm>
        </p:spPr>
      </p:pic>
      <p:sp>
        <p:nvSpPr>
          <p:cNvPr id="6" name="TextBox 5">
            <a:extLst>
              <a:ext uri="{FF2B5EF4-FFF2-40B4-BE49-F238E27FC236}">
                <a16:creationId xmlns:a16="http://schemas.microsoft.com/office/drawing/2014/main" id="{E362D5C1-D04F-42D8-B7E9-544E6BE27FFC}"/>
              </a:ext>
            </a:extLst>
          </p:cNvPr>
          <p:cNvSpPr txBox="1"/>
          <p:nvPr/>
        </p:nvSpPr>
        <p:spPr>
          <a:xfrm>
            <a:off x="3145970" y="5633357"/>
            <a:ext cx="1850573" cy="523220"/>
          </a:xfrm>
          <a:prstGeom prst="rect">
            <a:avLst/>
          </a:prstGeom>
          <a:solidFill>
            <a:schemeClr val="tx1"/>
          </a:solidFill>
        </p:spPr>
        <p:txBody>
          <a:bodyPr wrap="square" rtlCol="0">
            <a:spAutoFit/>
          </a:bodyPr>
          <a:lstStyle/>
          <a:p>
            <a:pPr algn="r"/>
            <a:r>
              <a:rPr lang="en-CA" sz="2800" b="1" dirty="0">
                <a:solidFill>
                  <a:schemeClr val="bg1"/>
                </a:solidFill>
              </a:rPr>
              <a:t>At work</a:t>
            </a:r>
          </a:p>
        </p:txBody>
      </p:sp>
      <p:sp>
        <p:nvSpPr>
          <p:cNvPr id="7" name="TextBox 6">
            <a:extLst>
              <a:ext uri="{FF2B5EF4-FFF2-40B4-BE49-F238E27FC236}">
                <a16:creationId xmlns:a16="http://schemas.microsoft.com/office/drawing/2014/main" id="{EE7A6C32-E25A-4354-8FB2-7AE9F2039606}"/>
              </a:ext>
            </a:extLst>
          </p:cNvPr>
          <p:cNvSpPr txBox="1"/>
          <p:nvPr/>
        </p:nvSpPr>
        <p:spPr>
          <a:xfrm>
            <a:off x="4920342" y="1404257"/>
            <a:ext cx="1496785" cy="707886"/>
          </a:xfrm>
          <a:prstGeom prst="rect">
            <a:avLst/>
          </a:prstGeom>
          <a:solidFill>
            <a:schemeClr val="tx1"/>
          </a:solidFill>
        </p:spPr>
        <p:txBody>
          <a:bodyPr wrap="square" rtlCol="0">
            <a:spAutoFit/>
          </a:bodyPr>
          <a:lstStyle/>
          <a:p>
            <a:pPr algn="ctr"/>
            <a:r>
              <a:rPr lang="en-CA" sz="4000" b="1" dirty="0">
                <a:solidFill>
                  <a:schemeClr val="bg1"/>
                </a:solidFill>
              </a:rPr>
              <a:t>TEAM</a:t>
            </a:r>
          </a:p>
        </p:txBody>
      </p:sp>
    </p:spTree>
    <p:extLst>
      <p:ext uri="{BB962C8B-B14F-4D97-AF65-F5344CB8AC3E}">
        <p14:creationId xmlns:p14="http://schemas.microsoft.com/office/powerpoint/2010/main" val="395532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39200" y="5791200"/>
            <a:ext cx="1676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sz="quarter" idx="10"/>
          </p:nvPr>
        </p:nvSpPr>
        <p:spPr>
          <a:xfrm>
            <a:off x="2680202" y="304800"/>
            <a:ext cx="6997199" cy="582612"/>
          </a:xfrm>
        </p:spPr>
        <p:txBody>
          <a:bodyPr/>
          <a:lstStyle/>
          <a:p>
            <a:pPr algn="ctr"/>
            <a:r>
              <a:rPr lang="en-US" dirty="0"/>
              <a:t>The Hospital Data Dilemma</a:t>
            </a:r>
          </a:p>
        </p:txBody>
      </p:sp>
      <p:graphicFrame>
        <p:nvGraphicFramePr>
          <p:cNvPr id="2" name="Object 1"/>
          <p:cNvGraphicFramePr>
            <a:graphicFrameLocks noChangeAspect="1"/>
          </p:cNvGraphicFramePr>
          <p:nvPr/>
        </p:nvGraphicFramePr>
        <p:xfrm>
          <a:off x="2514600" y="1211751"/>
          <a:ext cx="7505380" cy="5646250"/>
        </p:xfrm>
        <a:graphic>
          <a:graphicData uri="http://schemas.openxmlformats.org/presentationml/2006/ole">
            <mc:AlternateContent xmlns:mc="http://schemas.openxmlformats.org/markup-compatibility/2006">
              <mc:Choice xmlns:v="urn:schemas-microsoft-com:vml" Requires="v">
                <p:oleObj spid="_x0000_s1031" name="Acrobat Document" r:id="rId3" imgW="10107720" imgH="7607160" progId="AcroExch.Document.11">
                  <p:embed/>
                </p:oleObj>
              </mc:Choice>
              <mc:Fallback>
                <p:oleObj name="Acrobat Document" r:id="rId3" imgW="10107720" imgH="7607160" progId="AcroExch.Document.11">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211751"/>
                        <a:ext cx="7505380" cy="56462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00710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1338</TotalTime>
  <Words>1631</Words>
  <Application>Microsoft Office PowerPoint</Application>
  <PresentationFormat>Widescreen</PresentationFormat>
  <Paragraphs>239</Paragraphs>
  <Slides>33</Slides>
  <Notes>2</Notes>
  <HiddenSlides>0</HiddenSlides>
  <MMClips>0</MMClips>
  <ScaleCrop>false</ScaleCrop>
  <HeadingPairs>
    <vt:vector size="8" baseType="variant">
      <vt:variant>
        <vt:lpstr>Fonts Used</vt:lpstr>
      </vt:variant>
      <vt:variant>
        <vt:i4>3</vt:i4>
      </vt: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Calibri Light</vt:lpstr>
      <vt:lpstr>Office Theme</vt:lpstr>
      <vt:lpstr>Content Master</vt:lpstr>
      <vt:lpstr>1_Office Theme</vt:lpstr>
      <vt:lpstr>Acrobat Document</vt:lpstr>
      <vt:lpstr>Applied Artificial Intelligence in Healthcare:   Trials, Tribulations, and Value Assessment</vt:lpstr>
      <vt:lpstr>The Data and Analytics Revolution</vt:lpstr>
      <vt:lpstr>Buzz Words: Artificial Intelligence – What Is it?</vt:lpstr>
      <vt:lpstr>The AI ‘Hype’ in Healthcare </vt:lpstr>
      <vt:lpstr>Can The AI Hype be Realized in Healthcare?        Case Study: Unity Health Toronto  </vt:lpstr>
      <vt:lpstr>Unity Health Toronto: St. Michael’s Hospital</vt:lpstr>
      <vt:lpstr>Applying AI in Healthcare: How Hard Could it Be??</vt:lpstr>
      <vt:lpstr>Recruiting a Data Scientist / Team to Do ‘Stuff’</vt:lpstr>
      <vt:lpstr>PowerPoint Presentation</vt:lpstr>
      <vt:lpstr>‘Advancing’ Advanced Analytics in the Hospital</vt:lpstr>
      <vt:lpstr>Advanced Analytics at Unity Health Toronto</vt:lpstr>
      <vt:lpstr>Creating a Leading AI Program at a Hospital</vt:lpstr>
      <vt:lpstr>PowerPoint Presentation</vt:lpstr>
      <vt:lpstr>The Process</vt:lpstr>
      <vt:lpstr>Analytics at St. Michael’s Hospital: Examples and Lessons</vt:lpstr>
      <vt:lpstr>Case Example 1:  Emergency Department Volume Forecasting</vt:lpstr>
      <vt:lpstr>Bringing AI To Practice</vt:lpstr>
      <vt:lpstr>The Realities….</vt:lpstr>
      <vt:lpstr>PowerPoint Presentation</vt:lpstr>
      <vt:lpstr>Case Example 2: CHARTwatch </vt:lpstr>
      <vt:lpstr>The Realities</vt:lpstr>
      <vt:lpstr>The Realities</vt:lpstr>
      <vt:lpstr>The Learnings</vt:lpstr>
      <vt:lpstr>Key Learnings for Clinicians and Administrators</vt:lpstr>
      <vt:lpstr>Assessing ‘Value of AI’ in Healthcare</vt:lpstr>
      <vt:lpstr>What is Value?</vt:lpstr>
      <vt:lpstr>Defining Value</vt:lpstr>
      <vt:lpstr>Defining Value in Healthcare… Perspectives</vt:lpstr>
      <vt:lpstr>Assessing Value: Economic Evaluation</vt:lpstr>
      <vt:lpstr>Cost-Effectiveness Grid</vt:lpstr>
      <vt:lpstr>Defining Value:  Canadian Health Technology Assessment Guidelines</vt:lpstr>
      <vt:lpstr>How Would You Assess Costs and Effectiveness of AI Interventions?</vt:lpstr>
      <vt:lpstr>Discussion</vt:lpstr>
    </vt:vector>
  </TitlesOfParts>
  <Company>St. Michael's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Analytics, and Impact in the Canadian Hospital Setting</dc:title>
  <dc:creator>Muhammad Mamdani</dc:creator>
  <cp:lastModifiedBy>Rebecca Hancock</cp:lastModifiedBy>
  <cp:revision>108</cp:revision>
  <dcterms:created xsi:type="dcterms:W3CDTF">2017-05-01T13:36:47Z</dcterms:created>
  <dcterms:modified xsi:type="dcterms:W3CDTF">2022-01-21T20:06:49Z</dcterms:modified>
</cp:coreProperties>
</file>